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2" r:id="rId3"/>
    <p:sldId id="273" r:id="rId4"/>
    <p:sldId id="274" r:id="rId5"/>
    <p:sldId id="276" r:id="rId6"/>
    <p:sldId id="258" r:id="rId7"/>
    <p:sldId id="259" r:id="rId8"/>
    <p:sldId id="260" r:id="rId9"/>
    <p:sldId id="261" r:id="rId10"/>
    <p:sldId id="278" r:id="rId11"/>
    <p:sldId id="277" r:id="rId12"/>
    <p:sldId id="279" r:id="rId13"/>
    <p:sldId id="280" r:id="rId14"/>
    <p:sldId id="267" r:id="rId15"/>
    <p:sldId id="268" r:id="rId16"/>
    <p:sldId id="271" r:id="rId17"/>
    <p:sldId id="269" r:id="rId18"/>
    <p:sldId id="284" r:id="rId19"/>
    <p:sldId id="283" r:id="rId20"/>
    <p:sldId id="282" r:id="rId21"/>
    <p:sldId id="281" r:id="rId22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3D03-AC9B-42C6-B697-C3E0880788C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3A85-995D-4DE0-9273-94249AC0A7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8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4124F-0AD1-4D13-BE40-338662B19EB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470D3-DBEC-4C01-B24A-7DA82D49C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6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70D3-DBEC-4C01-B24A-7DA82D49C21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85956AF-7E69-45FC-8753-F03747836C50}" type="slidenum">
              <a:rPr lang="en-US" altLang="ko-KR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5C75-E2A3-495E-8D79-A9DC2A8D634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11B-9227-4D9A-9D10-8F8F3602B6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2.bp.blogspot.com/-7tmfBgSEDMM/TnNTOPU6gtI/AAAAAAAAA5Y/A-i97OOmbL0/s1600/LDR.jp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2.bp.blogspot.com/-7tmfBgSEDMM/TnNTOPU6gtI/AAAAAAAAA5Y/A-i97OOmbL0/s1600/LDR.jpg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2012설명서\신하이브리드카\조립도그림\실체도.png"/>
          <p:cNvPicPr>
            <a:picLocks noChangeAspect="1" noChangeArrowheads="1"/>
          </p:cNvPicPr>
          <p:nvPr/>
        </p:nvPicPr>
        <p:blipFill>
          <a:blip r:embed="rId2" cstate="print"/>
          <a:srcRect l="27163" t="16377" r="34250" b="19579"/>
          <a:stretch>
            <a:fillRect/>
          </a:stretch>
        </p:blipFill>
        <p:spPr bwMode="auto">
          <a:xfrm>
            <a:off x="0" y="-1"/>
            <a:ext cx="4283968" cy="349711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3667471"/>
            <a:ext cx="7772400" cy="864097"/>
          </a:xfrm>
        </p:spPr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모형 </a:t>
            </a:r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하이브리드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카 만들기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9592" y="5733256"/>
            <a:ext cx="6400800" cy="600472"/>
          </a:xfrm>
        </p:spPr>
        <p:txBody>
          <a:bodyPr/>
          <a:lstStyle/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원교재사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 descr="C:\Users\user-77\Desktop\구미\본체1.png"/>
          <p:cNvPicPr>
            <a:picLocks noChangeAspect="1" noChangeArrowheads="1"/>
          </p:cNvPicPr>
          <p:nvPr/>
        </p:nvPicPr>
        <p:blipFill>
          <a:blip r:embed="rId3" cstate="print"/>
          <a:srcRect l="21650" t="25893" r="38188" b="10396"/>
          <a:stretch>
            <a:fillRect/>
          </a:stretch>
        </p:blipFill>
        <p:spPr bwMode="auto">
          <a:xfrm>
            <a:off x="4499992" y="0"/>
            <a:ext cx="4644008" cy="336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370393"/>
            <a:ext cx="8928992" cy="63709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① </a:t>
            </a:r>
            <a:r>
              <a:rPr lang="ko-KR" altLang="en-US" sz="2400" dirty="0" smtClean="0">
                <a:solidFill>
                  <a:srgbClr val="FF0000"/>
                </a:solidFill>
              </a:rPr>
              <a:t>누름 스위치</a:t>
            </a:r>
            <a:r>
              <a:rPr lang="ko-KR" altLang="en-US" sz="2400" dirty="0" smtClean="0"/>
              <a:t>는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전동기를 동작시키는 기능이며</a:t>
            </a:r>
            <a:r>
              <a:rPr lang="en-US" altLang="ko-KR" sz="2400" dirty="0" smtClean="0"/>
              <a:t>, </a:t>
            </a:r>
            <a:r>
              <a:rPr lang="en-US" altLang="ko-KR" sz="2400" dirty="0" smtClean="0">
                <a:solidFill>
                  <a:srgbClr val="FF0000"/>
                </a:solidFill>
              </a:rPr>
              <a:t>LED</a:t>
            </a:r>
            <a:r>
              <a:rPr lang="ko-KR" altLang="en-US" sz="2400" dirty="0" smtClean="0"/>
              <a:t>는 태양광 에너지에 동작되는 표시기이다</a:t>
            </a:r>
            <a:r>
              <a:rPr lang="en-US" altLang="ko-KR" sz="2400" dirty="0" smtClean="0"/>
              <a:t>.②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CdS</a:t>
            </a:r>
            <a:r>
              <a:rPr lang="ko-KR" altLang="en-US" sz="2400" dirty="0" smtClean="0"/>
              <a:t>는 빛에 의해서 그 저항값이 변화하여 빛의 검출 등에 이용 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즉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빛이 밝으면 </a:t>
            </a:r>
            <a:r>
              <a:rPr lang="ko-KR" altLang="en-US" sz="2400" dirty="0" err="1" smtClean="0"/>
              <a:t>저항값이</a:t>
            </a:r>
            <a:r>
              <a:rPr lang="ko-KR" altLang="en-US" sz="2400" dirty="0" smtClean="0"/>
              <a:t> 감소하고 컴컴해지면 </a:t>
            </a:r>
            <a:r>
              <a:rPr lang="ko-KR" altLang="en-US" sz="2400" dirty="0" err="1" smtClean="0"/>
              <a:t>저항값이</a:t>
            </a:r>
            <a:r>
              <a:rPr lang="ko-KR" altLang="en-US" sz="2400" dirty="0" smtClean="0"/>
              <a:t> 커진다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빛에 민감해서 빨대를 </a:t>
            </a:r>
            <a:r>
              <a:rPr lang="en-US" altLang="ko-KR" sz="2400" dirty="0" err="1" smtClean="0"/>
              <a:t>CdS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길이 보다 </a:t>
            </a:r>
            <a:r>
              <a:rPr lang="en-US" altLang="ko-KR" sz="2400" dirty="0" smtClean="0"/>
              <a:t>5mm </a:t>
            </a:r>
            <a:r>
              <a:rPr lang="ko-KR" altLang="en-US" sz="2400" dirty="0" smtClean="0"/>
              <a:t>더 길에 잘라 빛을 차단하도록 </a:t>
            </a:r>
            <a:r>
              <a:rPr lang="en-US" altLang="ko-KR" sz="2400" dirty="0" err="1" smtClean="0"/>
              <a:t>CdS</a:t>
            </a:r>
            <a:r>
              <a:rPr lang="ko-KR" altLang="en-US" sz="2400" dirty="0" smtClean="0"/>
              <a:t>에 끼운다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smtClean="0"/>
              <a:t>③ </a:t>
            </a:r>
            <a:r>
              <a:rPr lang="ko-KR" altLang="en-US" sz="2400" dirty="0" smtClean="0">
                <a:solidFill>
                  <a:srgbClr val="FF0000"/>
                </a:solidFill>
              </a:rPr>
              <a:t>다이오드</a:t>
            </a:r>
            <a:r>
              <a:rPr lang="ko-KR" altLang="en-US" sz="2400" dirty="0" smtClean="0"/>
              <a:t>는 한쪽 방향으로만 전류를 흐르게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여기서는 건전지의 전기 흐름을 태양전지로 흐르지 못하도록 차단한다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smtClean="0"/>
              <a:t>④ </a:t>
            </a:r>
            <a:r>
              <a:rPr lang="ko-KR" altLang="en-US" sz="2400" dirty="0" smtClean="0">
                <a:solidFill>
                  <a:srgbClr val="FF0000"/>
                </a:solidFill>
              </a:rPr>
              <a:t>트랜지스터</a:t>
            </a:r>
            <a:r>
              <a:rPr lang="ko-KR" altLang="en-US" sz="2400" dirty="0" smtClean="0"/>
              <a:t>는 주로 증폭 작용과 </a:t>
            </a:r>
            <a:r>
              <a:rPr lang="ko-KR" altLang="en-US" sz="2400" dirty="0" err="1" smtClean="0"/>
              <a:t>스위칭</a:t>
            </a:r>
            <a:r>
              <a:rPr lang="ko-KR" altLang="en-US" sz="2400" dirty="0" smtClean="0"/>
              <a:t> 작용을 하는데 여기서는 스위치 역할을 하는 트랜지스터로 </a:t>
            </a:r>
            <a:r>
              <a:rPr lang="en-US" altLang="ko-KR" sz="2400" dirty="0" smtClean="0"/>
              <a:t>NPN</a:t>
            </a:r>
            <a:r>
              <a:rPr lang="ko-KR" altLang="en-US" sz="2400" dirty="0" smtClean="0"/>
              <a:t>형이다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smtClean="0"/>
              <a:t>⑤ </a:t>
            </a:r>
            <a:r>
              <a:rPr lang="ko-KR" altLang="en-US" sz="2400" dirty="0" smtClean="0">
                <a:solidFill>
                  <a:srgbClr val="FF0000"/>
                </a:solidFill>
              </a:rPr>
              <a:t>모터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저전류</a:t>
            </a:r>
            <a:r>
              <a:rPr lang="ko-KR" altLang="en-US" sz="2400" dirty="0" smtClean="0">
                <a:solidFill>
                  <a:srgbClr val="FF0000"/>
                </a:solidFill>
              </a:rPr>
              <a:t> 모터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/>
              <a:t>는 회전력을 발생시키는 기계로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흔히 전동기라고 부르며 학술적으로 전기적 에너지를 역학적 에너지로 바꾸는 장치이다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r>
              <a:rPr lang="ko-KR" altLang="en-US" sz="2400" dirty="0" smtClean="0"/>
              <a:t>⑥ </a:t>
            </a:r>
            <a:r>
              <a:rPr lang="ko-KR" altLang="en-US" sz="2400" dirty="0" smtClean="0">
                <a:solidFill>
                  <a:srgbClr val="FF0000"/>
                </a:solidFill>
              </a:rPr>
              <a:t>태양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전지판</a:t>
            </a:r>
            <a:r>
              <a:rPr lang="ko-KR" altLang="en-US" sz="2400" dirty="0" err="1" smtClean="0"/>
              <a:t>은</a:t>
            </a:r>
            <a:r>
              <a:rPr lang="ko-KR" altLang="en-US" sz="2400" dirty="0" smtClean="0"/>
              <a:t> 실리콘에 인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안티몬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비소 등을 화학적으로 첨가시킨 </a:t>
            </a:r>
            <a:r>
              <a:rPr lang="en-US" altLang="ko-KR" sz="2400" dirty="0" smtClean="0"/>
              <a:t>N</a:t>
            </a:r>
            <a:r>
              <a:rPr lang="ko-KR" altLang="en-US" sz="2400" dirty="0" smtClean="0"/>
              <a:t>형 반도체와 칼륨과 붕소 등을 화학적으로 침투시킨 </a:t>
            </a:r>
            <a:r>
              <a:rPr lang="en-US" altLang="ko-KR" sz="2400" dirty="0" smtClean="0"/>
              <a:t>P</a:t>
            </a:r>
            <a:r>
              <a:rPr lang="ko-KR" altLang="en-US" sz="2400" dirty="0" smtClean="0"/>
              <a:t>형 반도체를 접합시켜 </a:t>
            </a:r>
            <a:r>
              <a:rPr lang="ko-KR" altLang="en-US" sz="2400" dirty="0" smtClean="0">
                <a:solidFill>
                  <a:srgbClr val="FF0000"/>
                </a:solidFill>
              </a:rPr>
              <a:t>빛</a:t>
            </a:r>
            <a:r>
              <a:rPr lang="ko-KR" altLang="en-US" sz="2400" dirty="0" smtClean="0"/>
              <a:t>을</a:t>
            </a:r>
            <a:r>
              <a:rPr lang="ko-KR" altLang="en-US" sz="2400" dirty="0" smtClean="0">
                <a:solidFill>
                  <a:srgbClr val="FF0000"/>
                </a:solidFill>
              </a:rPr>
              <a:t> 전기에너지</a:t>
            </a:r>
            <a:r>
              <a:rPr lang="ko-KR" altLang="en-US" sz="2400" dirty="0" smtClean="0"/>
              <a:t>로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바꾸어 발전하는 원리로 만든 것이다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0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회로설명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251520" y="1268759"/>
            <a:ext cx="8594754" cy="5400601"/>
            <a:chOff x="539552" y="1268759"/>
            <a:chExt cx="8594754" cy="5400601"/>
          </a:xfrm>
        </p:grpSpPr>
        <p:pic>
          <p:nvPicPr>
            <p:cNvPr id="33794" name="Picture 2" descr="C:\Users\user-77\Desktop\구미\치수.png"/>
            <p:cNvPicPr>
              <a:picLocks noChangeAspect="1" noChangeArrowheads="1"/>
            </p:cNvPicPr>
            <p:nvPr/>
          </p:nvPicPr>
          <p:blipFill>
            <a:blip r:embed="rId2" cstate="print"/>
            <a:srcRect l="13776" t="11491" r="54725" b="8835"/>
            <a:stretch>
              <a:fillRect/>
            </a:stretch>
          </p:blipFill>
          <p:spPr bwMode="auto">
            <a:xfrm>
              <a:off x="539552" y="1268759"/>
              <a:ext cx="4536504" cy="5396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grpSp>
          <p:nvGrpSpPr>
            <p:cNvPr id="17" name="그룹 16"/>
            <p:cNvGrpSpPr/>
            <p:nvPr/>
          </p:nvGrpSpPr>
          <p:grpSpPr>
            <a:xfrm>
              <a:off x="5796136" y="3204267"/>
              <a:ext cx="3338170" cy="3465093"/>
              <a:chOff x="5796136" y="3204267"/>
              <a:chExt cx="3338170" cy="3465093"/>
            </a:xfrm>
          </p:grpSpPr>
          <p:pic>
            <p:nvPicPr>
              <p:cNvPr id="13" name="Picture 2" descr="C:\Users\user-77\Desktop\구미\치수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470" t="62163" r="38975" b="10124"/>
              <a:stretch>
                <a:fillRect/>
              </a:stretch>
            </p:blipFill>
            <p:spPr bwMode="auto">
              <a:xfrm>
                <a:off x="7469738" y="3204267"/>
                <a:ext cx="1664568" cy="1728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14" name="Picture 2" descr="C:\Users\user-77\Desktop\구미\치수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470" t="62163" r="38975" b="10124"/>
              <a:stretch>
                <a:fillRect/>
              </a:stretch>
            </p:blipFill>
            <p:spPr bwMode="auto">
              <a:xfrm>
                <a:off x="5796136" y="3206603"/>
                <a:ext cx="1664568" cy="1728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15" name="Picture 2" descr="C:\Users\user-77\Desktop\구미\치수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470" t="62163" r="38975" b="10124"/>
              <a:stretch>
                <a:fillRect/>
              </a:stretch>
            </p:blipFill>
            <p:spPr bwMode="auto">
              <a:xfrm>
                <a:off x="5796136" y="4941168"/>
                <a:ext cx="1664568" cy="1728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16" name="Picture 2" descr="C:\Users\user-77\Desktop\구미\치수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470" t="62163" r="38975" b="10124"/>
              <a:stretch>
                <a:fillRect/>
              </a:stretch>
            </p:blipFill>
            <p:spPr bwMode="auto">
              <a:xfrm>
                <a:off x="7466026" y="4941168"/>
                <a:ext cx="1664568" cy="1728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455305" y="1928447"/>
              <a:ext cx="755111" cy="339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밑판</a:t>
              </a:r>
              <a:endParaRPr lang="ko-KR" alt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39752" y="3645024"/>
              <a:ext cx="1038278" cy="339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옆판</a:t>
              </a:r>
              <a:r>
                <a:rPr lang="en-US" altLang="ko-KR" sz="1200" dirty="0" smtClean="0"/>
                <a:t>X2</a:t>
              </a:r>
              <a:endParaRPr lang="ko-KR" alt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8915" y="5319788"/>
              <a:ext cx="1132666" cy="566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태양전지 </a:t>
              </a:r>
              <a:r>
                <a:rPr lang="en-US" altLang="ko-KR" sz="1200" dirty="0" smtClean="0"/>
                <a:t/>
              </a:r>
              <a:br>
                <a:rPr lang="en-US" altLang="ko-KR" sz="1200" dirty="0" smtClean="0"/>
              </a:br>
              <a:r>
                <a:rPr lang="ko-KR" altLang="en-US" sz="1200" dirty="0" err="1" smtClean="0"/>
                <a:t>받침판</a:t>
              </a:r>
              <a:r>
                <a:rPr lang="en-US" altLang="ko-KR" sz="1200" dirty="0" smtClean="0"/>
                <a:t>X2</a:t>
              </a:r>
              <a:endParaRPr lang="ko-KR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29052" y="5138620"/>
              <a:ext cx="100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회로기판</a:t>
              </a:r>
              <a:r>
                <a:rPr lang="en-US" altLang="ko-KR" sz="1200" dirty="0" smtClean="0"/>
                <a:t/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 </a:t>
              </a:r>
              <a:r>
                <a:rPr lang="ko-KR" altLang="en-US" sz="1200" dirty="0" err="1" smtClean="0"/>
                <a:t>받침판</a:t>
              </a:r>
              <a:endParaRPr lang="ko-KR" alt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4939" y="3251077"/>
              <a:ext cx="72008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바퀴</a:t>
              </a:r>
              <a:r>
                <a:rPr lang="en-US" altLang="ko-KR" sz="1200" dirty="0" smtClean="0"/>
                <a:t>X4</a:t>
              </a:r>
              <a:endParaRPr lang="ko-KR" altLang="en-US" sz="1200" dirty="0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67544" y="404664"/>
            <a:ext cx="2016224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몸체 가공치수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74059280" descr="EMB000005980b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23" y="620688"/>
            <a:ext cx="413545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15144" y="65253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23528" y="35010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323528" y="980728"/>
            <a:ext cx="4248472" cy="2513303"/>
            <a:chOff x="323528" y="980728"/>
            <a:chExt cx="4248472" cy="2513303"/>
          </a:xfrm>
        </p:grpSpPr>
        <p:pic>
          <p:nvPicPr>
            <p:cNvPr id="2" name="Picture 2" descr="C:\Users\user-77\Desktop\구미\조립1.png"/>
            <p:cNvPicPr>
              <a:picLocks noChangeAspect="1" noChangeArrowheads="1"/>
            </p:cNvPicPr>
            <p:nvPr/>
          </p:nvPicPr>
          <p:blipFill>
            <a:blip r:embed="rId2" cstate="print"/>
            <a:srcRect l="25588" t="36225" r="24800" b="19005"/>
            <a:stretch>
              <a:fillRect/>
            </a:stretch>
          </p:blipFill>
          <p:spPr bwMode="auto">
            <a:xfrm>
              <a:off x="323528" y="1340768"/>
              <a:ext cx="4248472" cy="175333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195736" y="3155477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①</a:t>
              </a:r>
              <a:endParaRPr lang="ko-KR" altLang="en-US" sz="1600" dirty="0"/>
            </a:p>
          </p:txBody>
        </p:sp>
        <p:sp>
          <p:nvSpPr>
            <p:cNvPr id="11" name="아래쪽 화살표 10"/>
            <p:cNvSpPr/>
            <p:nvPr/>
          </p:nvSpPr>
          <p:spPr>
            <a:xfrm>
              <a:off x="2285162" y="1628800"/>
              <a:ext cx="144016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9807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밑판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220072" y="908720"/>
            <a:ext cx="3672408" cy="2588220"/>
            <a:chOff x="5220072" y="908720"/>
            <a:chExt cx="3672408" cy="2588220"/>
          </a:xfrm>
        </p:grpSpPr>
        <p:pic>
          <p:nvPicPr>
            <p:cNvPr id="3" name="Picture 3" descr="C:\Users\user-77\Desktop\구미\조립2.png"/>
            <p:cNvPicPr>
              <a:picLocks noChangeAspect="1" noChangeArrowheads="1"/>
            </p:cNvPicPr>
            <p:nvPr/>
          </p:nvPicPr>
          <p:blipFill>
            <a:blip r:embed="rId3" cstate="print"/>
            <a:srcRect l="25588" t="24171" r="24800" b="19006"/>
            <a:stretch>
              <a:fillRect/>
            </a:stretch>
          </p:blipFill>
          <p:spPr bwMode="auto">
            <a:xfrm>
              <a:off x="5220072" y="1268760"/>
              <a:ext cx="3672408" cy="192364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786996" y="315838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②</a:t>
              </a:r>
              <a:endParaRPr lang="ko-KR" altLang="en-US" sz="1600" dirty="0"/>
            </a:p>
          </p:txBody>
        </p:sp>
        <p:sp>
          <p:nvSpPr>
            <p:cNvPr id="14" name="아래쪽 화살표 13"/>
            <p:cNvSpPr/>
            <p:nvPr/>
          </p:nvSpPr>
          <p:spPr>
            <a:xfrm>
              <a:off x="5724128" y="1124744"/>
              <a:ext cx="144016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2940" y="908720"/>
              <a:ext cx="131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옆판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 조립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95536" y="3769913"/>
            <a:ext cx="3744416" cy="2749806"/>
            <a:chOff x="395536" y="3769913"/>
            <a:chExt cx="3744416" cy="2749806"/>
          </a:xfrm>
        </p:grpSpPr>
        <p:pic>
          <p:nvPicPr>
            <p:cNvPr id="4" name="Picture 4" descr="C:\Users\user-77\Desktop\구미\조립3.png"/>
            <p:cNvPicPr>
              <a:picLocks noChangeAspect="1" noChangeArrowheads="1"/>
            </p:cNvPicPr>
            <p:nvPr/>
          </p:nvPicPr>
          <p:blipFill>
            <a:blip r:embed="rId4" cstate="print"/>
            <a:srcRect l="24800" t="13840" r="24800" b="5230"/>
            <a:stretch>
              <a:fillRect/>
            </a:stretch>
          </p:blipFill>
          <p:spPr bwMode="auto">
            <a:xfrm>
              <a:off x="395536" y="3769913"/>
              <a:ext cx="3744416" cy="2749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123728" y="6178081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③</a:t>
              </a:r>
              <a:endParaRPr lang="ko-KR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592" y="4746630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기어박스 조립</a:t>
              </a:r>
              <a:endParaRPr lang="ko-KR" altLang="en-US" dirty="0"/>
            </a:p>
          </p:txBody>
        </p:sp>
        <p:sp>
          <p:nvSpPr>
            <p:cNvPr id="18" name="아래쪽 화살표 17"/>
            <p:cNvSpPr/>
            <p:nvPr/>
          </p:nvSpPr>
          <p:spPr>
            <a:xfrm rot="5400000" flipV="1">
              <a:off x="2087724" y="5049180"/>
              <a:ext cx="144016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050553" y="3789040"/>
            <a:ext cx="3819425" cy="2736304"/>
            <a:chOff x="5050553" y="3789040"/>
            <a:chExt cx="3819425" cy="2736304"/>
          </a:xfrm>
        </p:grpSpPr>
        <p:pic>
          <p:nvPicPr>
            <p:cNvPr id="5" name="Picture 5" descr="C:\Users\user-77\Desktop\구미\조립4.png"/>
            <p:cNvPicPr>
              <a:picLocks noChangeAspect="1" noChangeArrowheads="1"/>
            </p:cNvPicPr>
            <p:nvPr/>
          </p:nvPicPr>
          <p:blipFill>
            <a:blip r:embed="rId5" cstate="print"/>
            <a:srcRect l="24013" t="8674" r="23225" b="8674"/>
            <a:stretch>
              <a:fillRect/>
            </a:stretch>
          </p:blipFill>
          <p:spPr bwMode="auto">
            <a:xfrm>
              <a:off x="5050553" y="3789040"/>
              <a:ext cx="3819425" cy="2736304"/>
            </a:xfrm>
            <a:prstGeom prst="rect">
              <a:avLst/>
            </a:prstGeom>
            <a:noFill/>
          </p:spPr>
        </p:pic>
        <p:sp>
          <p:nvSpPr>
            <p:cNvPr id="19" name="아래쪽 화살표 18"/>
            <p:cNvSpPr/>
            <p:nvPr/>
          </p:nvSpPr>
          <p:spPr>
            <a:xfrm>
              <a:off x="5364088" y="5624076"/>
              <a:ext cx="144016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22900" y="5408052"/>
              <a:ext cx="131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옆판</a:t>
              </a:r>
              <a:r>
                <a:rPr lang="en-US" altLang="ko-KR" dirty="0" smtClean="0"/>
                <a:t>2</a:t>
              </a:r>
              <a:r>
                <a:rPr lang="ko-KR" altLang="en-US" dirty="0" smtClean="0"/>
                <a:t> 조립</a:t>
              </a:r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4248" y="618272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④</a:t>
              </a:r>
              <a:endParaRPr lang="ko-KR" altLang="en-US" sz="1600" dirty="0"/>
            </a:p>
          </p:txBody>
        </p:sp>
      </p:grpSp>
      <p:pic>
        <p:nvPicPr>
          <p:cNvPr id="23" name="Picture 2" descr="http://old.devicemart.co.kr/mart7/upload/mall/200704021036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88640"/>
            <a:ext cx="936104" cy="702078"/>
          </a:xfrm>
          <a:prstGeom prst="rect">
            <a:avLst/>
          </a:prstGeom>
          <a:noFill/>
        </p:spPr>
      </p:pic>
      <p:cxnSp>
        <p:nvCxnSpPr>
          <p:cNvPr id="8" name="직선 연결선 7"/>
          <p:cNvCxnSpPr/>
          <p:nvPr/>
        </p:nvCxnSpPr>
        <p:spPr>
          <a:xfrm>
            <a:off x="323528" y="378904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조립과정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1979712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7456" y="422082"/>
            <a:ext cx="9384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공구는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315144" y="65253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364502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old.devicemart.co.kr/mart7/upload/mall/20070402103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912101" cy="684076"/>
          </a:xfrm>
          <a:prstGeom prst="rect">
            <a:avLst/>
          </a:prstGeom>
          <a:noFill/>
        </p:spPr>
      </p:pic>
      <p:cxnSp>
        <p:nvCxnSpPr>
          <p:cNvPr id="7" name="직선 연결선 6"/>
          <p:cNvCxnSpPr/>
          <p:nvPr/>
        </p:nvCxnSpPr>
        <p:spPr>
          <a:xfrm>
            <a:off x="323528" y="400506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C:\Users\user-77\Desktop\구미\조립6.png"/>
          <p:cNvPicPr>
            <a:picLocks noChangeAspect="1" noChangeArrowheads="1"/>
          </p:cNvPicPr>
          <p:nvPr/>
        </p:nvPicPr>
        <p:blipFill>
          <a:blip r:embed="rId3" cstate="print"/>
          <a:srcRect l="23225" t="10396" r="21650" b="3508"/>
          <a:stretch>
            <a:fillRect/>
          </a:stretch>
        </p:blipFill>
        <p:spPr bwMode="auto">
          <a:xfrm>
            <a:off x="4572000" y="980727"/>
            <a:ext cx="3600400" cy="2571714"/>
          </a:xfrm>
          <a:prstGeom prst="rect">
            <a:avLst/>
          </a:prstGeom>
          <a:noFill/>
        </p:spPr>
      </p:pic>
      <p:pic>
        <p:nvPicPr>
          <p:cNvPr id="9" name="Picture 6" descr="C:\Users\user-77\Desktop\구미\조립5.png"/>
          <p:cNvPicPr>
            <a:picLocks noChangeAspect="1" noChangeArrowheads="1"/>
          </p:cNvPicPr>
          <p:nvPr/>
        </p:nvPicPr>
        <p:blipFill>
          <a:blip r:embed="rId4" cstate="print"/>
          <a:srcRect l="24013" t="8674" r="23225" b="8674"/>
          <a:stretch>
            <a:fillRect/>
          </a:stretch>
        </p:blipFill>
        <p:spPr bwMode="auto">
          <a:xfrm>
            <a:off x="323526" y="980728"/>
            <a:ext cx="3618405" cy="2592288"/>
          </a:xfrm>
          <a:prstGeom prst="rect">
            <a:avLst/>
          </a:prstGeom>
          <a:noFill/>
        </p:spPr>
      </p:pic>
      <p:sp>
        <p:nvSpPr>
          <p:cNvPr id="10" name="아래쪽 화살표 9"/>
          <p:cNvSpPr/>
          <p:nvPr/>
        </p:nvSpPr>
        <p:spPr>
          <a:xfrm rot="2460000">
            <a:off x="1278440" y="2225611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608" y="16288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빨대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끼우기</a:t>
            </a:r>
            <a:endParaRPr lang="ko-KR" altLang="en-US" dirty="0"/>
          </a:p>
        </p:txBody>
      </p:sp>
      <p:sp>
        <p:nvSpPr>
          <p:cNvPr id="12" name="아래쪽 화살표 11"/>
          <p:cNvSpPr/>
          <p:nvPr/>
        </p:nvSpPr>
        <p:spPr>
          <a:xfrm rot="16200000" flipH="1">
            <a:off x="6984268" y="116074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144" y="9087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육각봉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끼우기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5225" y="31409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⑤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31409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⑥</a:t>
            </a:r>
            <a:endParaRPr lang="ko-KR" altLang="en-US" sz="16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C:\Users\user-77\Desktop\구미\조립7.png"/>
          <p:cNvPicPr>
            <a:picLocks noChangeAspect="1" noChangeArrowheads="1"/>
          </p:cNvPicPr>
          <p:nvPr/>
        </p:nvPicPr>
        <p:blipFill>
          <a:blip r:embed="rId5" cstate="print"/>
          <a:srcRect l="18500" t="10396" r="22438" b="3508"/>
          <a:stretch>
            <a:fillRect/>
          </a:stretch>
        </p:blipFill>
        <p:spPr bwMode="auto">
          <a:xfrm>
            <a:off x="423722" y="4077072"/>
            <a:ext cx="3564397" cy="2376264"/>
          </a:xfrm>
          <a:prstGeom prst="rect">
            <a:avLst/>
          </a:prstGeom>
          <a:noFill/>
        </p:spPr>
      </p:pic>
      <p:pic>
        <p:nvPicPr>
          <p:cNvPr id="17" name="Picture 2" descr="C:\Users\user-77\Desktop\구미\조립8.png"/>
          <p:cNvPicPr>
            <a:picLocks noChangeAspect="1" noChangeArrowheads="1"/>
          </p:cNvPicPr>
          <p:nvPr/>
        </p:nvPicPr>
        <p:blipFill>
          <a:blip r:embed="rId6" cstate="print"/>
          <a:srcRect l="16925" t="19006" r="21651" b="3508"/>
          <a:stretch>
            <a:fillRect/>
          </a:stretch>
        </p:blipFill>
        <p:spPr bwMode="auto">
          <a:xfrm>
            <a:off x="4457808" y="4077072"/>
            <a:ext cx="4118857" cy="23762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07704" y="620885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⑦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87624" y="4078813"/>
            <a:ext cx="174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건전지 케이스 조립</a:t>
            </a:r>
            <a:endParaRPr lang="ko-KR" altLang="en-US" dirty="0"/>
          </a:p>
        </p:txBody>
      </p:sp>
      <p:sp>
        <p:nvSpPr>
          <p:cNvPr id="20" name="아래쪽 화살표 19"/>
          <p:cNvSpPr/>
          <p:nvPr/>
        </p:nvSpPr>
        <p:spPr>
          <a:xfrm>
            <a:off x="1547664" y="4509120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300192" y="616530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⑧</a:t>
            </a:r>
            <a:endParaRPr lang="ko-KR" altLang="en-US" sz="1600" dirty="0"/>
          </a:p>
        </p:txBody>
      </p:sp>
      <p:sp>
        <p:nvSpPr>
          <p:cNvPr id="22" name="아래쪽 화살표 21"/>
          <p:cNvSpPr/>
          <p:nvPr/>
        </p:nvSpPr>
        <p:spPr>
          <a:xfrm rot="5400000" flipH="1">
            <a:off x="8280411" y="5265204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308304" y="55172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기판 받침대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조립</a:t>
            </a:r>
            <a:endParaRPr lang="ko-KR" alt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조립과정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1979712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97456" y="422082"/>
            <a:ext cx="9384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공구는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old.devicemart.co.kr/mart7/upload/mall/20070402103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1008112" cy="756084"/>
          </a:xfrm>
          <a:prstGeom prst="rect">
            <a:avLst/>
          </a:prstGeom>
          <a:noFill/>
        </p:spPr>
      </p:pic>
      <p:cxnSp>
        <p:nvCxnSpPr>
          <p:cNvPr id="2" name="직선 연결선 1"/>
          <p:cNvCxnSpPr/>
          <p:nvPr/>
        </p:nvCxnSpPr>
        <p:spPr>
          <a:xfrm>
            <a:off x="315144" y="65253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35010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323528" y="378904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user-77\Desktop\구미\조립9.png"/>
          <p:cNvPicPr>
            <a:picLocks noChangeAspect="1" noChangeArrowheads="1"/>
          </p:cNvPicPr>
          <p:nvPr/>
        </p:nvPicPr>
        <p:blipFill>
          <a:blip r:embed="rId3" cstate="print"/>
          <a:srcRect l="16926" t="19006" r="21650" b="3508"/>
          <a:stretch>
            <a:fillRect/>
          </a:stretch>
        </p:blipFill>
        <p:spPr bwMode="auto">
          <a:xfrm>
            <a:off x="251520" y="1124744"/>
            <a:ext cx="3994043" cy="2304256"/>
          </a:xfrm>
          <a:prstGeom prst="rect">
            <a:avLst/>
          </a:prstGeom>
          <a:noFill/>
        </p:spPr>
      </p:pic>
      <p:pic>
        <p:nvPicPr>
          <p:cNvPr id="6148" name="Picture 4" descr="C:\Users\user-77\Desktop\구미\조립10.png"/>
          <p:cNvPicPr>
            <a:picLocks noChangeAspect="1" noChangeArrowheads="1"/>
          </p:cNvPicPr>
          <p:nvPr/>
        </p:nvPicPr>
        <p:blipFill>
          <a:blip r:embed="rId4" cstate="print"/>
          <a:srcRect l="18500" t="15562" r="25588" b="8674"/>
          <a:stretch>
            <a:fillRect/>
          </a:stretch>
        </p:blipFill>
        <p:spPr bwMode="auto">
          <a:xfrm>
            <a:off x="4770020" y="1052735"/>
            <a:ext cx="3834428" cy="2376265"/>
          </a:xfrm>
          <a:prstGeom prst="rect">
            <a:avLst/>
          </a:prstGeom>
          <a:noFill/>
        </p:spPr>
      </p:pic>
      <p:sp>
        <p:nvSpPr>
          <p:cNvPr id="18" name="아래쪽 화살표 17"/>
          <p:cNvSpPr/>
          <p:nvPr/>
        </p:nvSpPr>
        <p:spPr>
          <a:xfrm rot="5400000" flipH="1">
            <a:off x="3887924" y="2024844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148652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회로기판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조립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316245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⑨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태양전지 받침대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조립</a:t>
            </a:r>
            <a:endParaRPr lang="ko-KR" altLang="en-US" dirty="0"/>
          </a:p>
        </p:txBody>
      </p:sp>
      <p:sp>
        <p:nvSpPr>
          <p:cNvPr id="22" name="아래쪽 화살표 21"/>
          <p:cNvSpPr/>
          <p:nvPr/>
        </p:nvSpPr>
        <p:spPr>
          <a:xfrm flipH="1" flipV="1">
            <a:off x="6552220" y="2348880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3" name="아래쪽 화살표 22"/>
          <p:cNvSpPr/>
          <p:nvPr/>
        </p:nvSpPr>
        <p:spPr>
          <a:xfrm flipH="1" flipV="1">
            <a:off x="6444208" y="141277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60232" y="316072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⑩</a:t>
            </a:r>
            <a:endParaRPr lang="ko-KR" altLang="en-US" sz="1600" dirty="0"/>
          </a:p>
        </p:txBody>
      </p:sp>
      <p:pic>
        <p:nvPicPr>
          <p:cNvPr id="26" name="Picture 2" descr="C:\Users\user-77\Desktop\구미\조립12.png"/>
          <p:cNvPicPr>
            <a:picLocks noChangeAspect="1" noChangeArrowheads="1"/>
          </p:cNvPicPr>
          <p:nvPr/>
        </p:nvPicPr>
        <p:blipFill>
          <a:blip r:embed="rId5" cstate="print"/>
          <a:srcRect l="31888" t="17284" r="24013" b="15562"/>
          <a:stretch>
            <a:fillRect/>
          </a:stretch>
        </p:blipFill>
        <p:spPr bwMode="auto">
          <a:xfrm>
            <a:off x="4932040" y="3823758"/>
            <a:ext cx="3672408" cy="2557570"/>
          </a:xfrm>
          <a:prstGeom prst="rect">
            <a:avLst/>
          </a:prstGeom>
          <a:noFill/>
        </p:spPr>
      </p:pic>
      <p:pic>
        <p:nvPicPr>
          <p:cNvPr id="27" name="Picture 5" descr="C:\Users\user-77\Desktop\구미\조립11.png"/>
          <p:cNvPicPr>
            <a:picLocks noChangeAspect="1" noChangeArrowheads="1"/>
          </p:cNvPicPr>
          <p:nvPr/>
        </p:nvPicPr>
        <p:blipFill>
          <a:blip r:embed="rId6" cstate="print"/>
          <a:srcRect l="23225" t="22449" r="33463" b="24171"/>
          <a:stretch>
            <a:fillRect/>
          </a:stretch>
        </p:blipFill>
        <p:spPr bwMode="auto">
          <a:xfrm>
            <a:off x="284040" y="4005064"/>
            <a:ext cx="4088196" cy="230425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123728" y="6174013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⑪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37890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태양전지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조립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2240" y="618272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⑫</a:t>
            </a:r>
            <a:endParaRPr lang="ko-KR" altLang="en-US" sz="1600" dirty="0"/>
          </a:p>
        </p:txBody>
      </p:sp>
      <p:sp>
        <p:nvSpPr>
          <p:cNvPr id="31" name="아래쪽 화살표 30"/>
          <p:cNvSpPr/>
          <p:nvPr/>
        </p:nvSpPr>
        <p:spPr>
          <a:xfrm rot="16200000">
            <a:off x="1583668" y="411307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499992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바퀴조립</a:t>
            </a:r>
            <a:endParaRPr lang="ko-KR" altLang="en-US" dirty="0"/>
          </a:p>
        </p:txBody>
      </p:sp>
      <p:sp>
        <p:nvSpPr>
          <p:cNvPr id="33" name="아래쪽 화살표 32"/>
          <p:cNvSpPr/>
          <p:nvPr/>
        </p:nvSpPr>
        <p:spPr>
          <a:xfrm rot="16200000">
            <a:off x="5040052" y="411307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아래쪽 화살표 33"/>
          <p:cNvSpPr/>
          <p:nvPr/>
        </p:nvSpPr>
        <p:spPr>
          <a:xfrm rot="16200000">
            <a:off x="4896036" y="584126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아래쪽 화살표 34"/>
          <p:cNvSpPr/>
          <p:nvPr/>
        </p:nvSpPr>
        <p:spPr>
          <a:xfrm rot="16200000">
            <a:off x="6840252" y="5769260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아래쪽 화살표 35"/>
          <p:cNvSpPr/>
          <p:nvPr/>
        </p:nvSpPr>
        <p:spPr>
          <a:xfrm rot="5400000" flipH="1">
            <a:off x="8136396" y="404106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조립과정</a:t>
            </a:r>
          </a:p>
        </p:txBody>
      </p:sp>
      <p:cxnSp>
        <p:nvCxnSpPr>
          <p:cNvPr id="38" name="직선 화살표 연결선 37"/>
          <p:cNvCxnSpPr/>
          <p:nvPr/>
        </p:nvCxnSpPr>
        <p:spPr>
          <a:xfrm flipV="1">
            <a:off x="1979712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97456" y="422082"/>
            <a:ext cx="9384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공구는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95536" y="407707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user-77\Desktop\구미\본체1.png"/>
          <p:cNvPicPr>
            <a:picLocks noChangeAspect="1" noChangeArrowheads="1"/>
          </p:cNvPicPr>
          <p:nvPr/>
        </p:nvPicPr>
        <p:blipFill>
          <a:blip r:embed="rId2" cstate="print"/>
          <a:srcRect l="20863" t="25893" r="38187" b="10396"/>
          <a:stretch>
            <a:fillRect/>
          </a:stretch>
        </p:blipFill>
        <p:spPr bwMode="auto">
          <a:xfrm>
            <a:off x="683568" y="1284177"/>
            <a:ext cx="3888432" cy="2766768"/>
          </a:xfrm>
          <a:prstGeom prst="rect">
            <a:avLst/>
          </a:prstGeom>
          <a:noFill/>
        </p:spPr>
      </p:pic>
      <p:sp>
        <p:nvSpPr>
          <p:cNvPr id="23" name="아래쪽 화살표 22"/>
          <p:cNvSpPr/>
          <p:nvPr/>
        </p:nvSpPr>
        <p:spPr>
          <a:xfrm>
            <a:off x="1151620" y="263691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51520" y="3140968"/>
            <a:ext cx="97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바퀴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보강판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조립</a:t>
            </a:r>
            <a:endParaRPr lang="ko-KR" altLang="en-US" dirty="0"/>
          </a:p>
        </p:txBody>
      </p:sp>
      <p:sp>
        <p:nvSpPr>
          <p:cNvPr id="25" name="아래쪽 화살표 24"/>
          <p:cNvSpPr/>
          <p:nvPr/>
        </p:nvSpPr>
        <p:spPr>
          <a:xfrm>
            <a:off x="2915816" y="299695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2" descr="C:\Users\user-77\Desktop\구미\본체6.png"/>
          <p:cNvPicPr>
            <a:picLocks noChangeAspect="1" noChangeArrowheads="1"/>
          </p:cNvPicPr>
          <p:nvPr/>
        </p:nvPicPr>
        <p:blipFill>
          <a:blip r:embed="rId3" cstate="print"/>
          <a:srcRect l="31888" t="31059" r="37400" b="19006"/>
          <a:stretch>
            <a:fillRect/>
          </a:stretch>
        </p:blipFill>
        <p:spPr bwMode="auto">
          <a:xfrm>
            <a:off x="5004048" y="1286178"/>
            <a:ext cx="3726706" cy="277114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2280000">
            <a:off x="6909307" y="23674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건전지조립</a:t>
            </a:r>
            <a:endParaRPr lang="ko-KR" altLang="en-US" dirty="0"/>
          </a:p>
        </p:txBody>
      </p:sp>
      <p:sp>
        <p:nvSpPr>
          <p:cNvPr id="28" name="아래쪽 화살표 27"/>
          <p:cNvSpPr/>
          <p:nvPr/>
        </p:nvSpPr>
        <p:spPr>
          <a:xfrm>
            <a:off x="6948264" y="242088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195736" y="372574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⑬</a:t>
            </a:r>
            <a:endParaRPr lang="ko-KR" altLang="en-US" sz="1600" dirty="0"/>
          </a:p>
        </p:txBody>
      </p:sp>
      <p:pic>
        <p:nvPicPr>
          <p:cNvPr id="31" name="Picture 2" descr="http://old.devicemart.co.kr/mart7/upload/mall/200704021036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1008112" cy="756084"/>
          </a:xfrm>
          <a:prstGeom prst="rect">
            <a:avLst/>
          </a:prstGeom>
          <a:noFill/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조립과정</a:t>
            </a: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1979712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97456" y="422082"/>
            <a:ext cx="9384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공구는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37890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⑭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827584" y="1628801"/>
            <a:ext cx="7344816" cy="4608511"/>
            <a:chOff x="1684332" y="1916831"/>
            <a:chExt cx="5984012" cy="3858113"/>
          </a:xfrm>
        </p:grpSpPr>
        <p:pic>
          <p:nvPicPr>
            <p:cNvPr id="2051" name="Picture 3" descr="D:\2012설명서\신하이브리드카\조립도그림\내부평면도2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7000" contrast="-5000"/>
            </a:blip>
            <a:srcRect l="17325" t="8006" r="22826" b="13540"/>
            <a:stretch>
              <a:fillRect/>
            </a:stretch>
          </p:blipFill>
          <p:spPr bwMode="auto">
            <a:xfrm>
              <a:off x="1684332" y="1916831"/>
              <a:ext cx="5984012" cy="3858113"/>
            </a:xfrm>
            <a:prstGeom prst="rect">
              <a:avLst/>
            </a:prstGeom>
            <a:noFill/>
          </p:spPr>
        </p:pic>
        <p:sp>
          <p:nvSpPr>
            <p:cNvPr id="7" name="자유형 6"/>
            <p:cNvSpPr/>
            <p:nvPr/>
          </p:nvSpPr>
          <p:spPr>
            <a:xfrm>
              <a:off x="4315224" y="3396080"/>
              <a:ext cx="731229" cy="877806"/>
            </a:xfrm>
            <a:custGeom>
              <a:avLst/>
              <a:gdLst>
                <a:gd name="connsiteX0" fmla="*/ 731229 w 731229"/>
                <a:gd name="connsiteY0" fmla="*/ 848116 h 877806"/>
                <a:gd name="connsiteX1" fmla="*/ 705350 w 731229"/>
                <a:gd name="connsiteY1" fmla="*/ 856743 h 877806"/>
                <a:gd name="connsiteX2" fmla="*/ 541448 w 731229"/>
                <a:gd name="connsiteY2" fmla="*/ 873995 h 877806"/>
                <a:gd name="connsiteX3" fmla="*/ 291282 w 731229"/>
                <a:gd name="connsiteY3" fmla="*/ 856743 h 877806"/>
                <a:gd name="connsiteX4" fmla="*/ 265402 w 731229"/>
                <a:gd name="connsiteY4" fmla="*/ 848116 h 877806"/>
                <a:gd name="connsiteX5" fmla="*/ 196391 w 731229"/>
                <a:gd name="connsiteY5" fmla="*/ 830863 h 877806"/>
                <a:gd name="connsiteX6" fmla="*/ 144633 w 731229"/>
                <a:gd name="connsiteY6" fmla="*/ 813611 h 877806"/>
                <a:gd name="connsiteX7" fmla="*/ 118753 w 731229"/>
                <a:gd name="connsiteY7" fmla="*/ 796358 h 877806"/>
                <a:gd name="connsiteX8" fmla="*/ 92874 w 731229"/>
                <a:gd name="connsiteY8" fmla="*/ 787731 h 877806"/>
                <a:gd name="connsiteX9" fmla="*/ 75621 w 731229"/>
                <a:gd name="connsiteY9" fmla="*/ 761852 h 877806"/>
                <a:gd name="connsiteX10" fmla="*/ 41116 w 731229"/>
                <a:gd name="connsiteY10" fmla="*/ 684214 h 877806"/>
                <a:gd name="connsiteX11" fmla="*/ 41116 w 731229"/>
                <a:gd name="connsiteY11" fmla="*/ 28607 h 877806"/>
                <a:gd name="connsiteX12" fmla="*/ 58368 w 731229"/>
                <a:gd name="connsiteY12" fmla="*/ 2728 h 8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229" h="877806">
                  <a:moveTo>
                    <a:pt x="731229" y="848116"/>
                  </a:moveTo>
                  <a:cubicBezTo>
                    <a:pt x="722603" y="850992"/>
                    <a:pt x="714296" y="855116"/>
                    <a:pt x="705350" y="856743"/>
                  </a:cubicBezTo>
                  <a:cubicBezTo>
                    <a:pt x="667658" y="863596"/>
                    <a:pt x="573342" y="871096"/>
                    <a:pt x="541448" y="873995"/>
                  </a:cubicBezTo>
                  <a:cubicBezTo>
                    <a:pt x="445129" y="869982"/>
                    <a:pt x="375532" y="877806"/>
                    <a:pt x="291282" y="856743"/>
                  </a:cubicBezTo>
                  <a:cubicBezTo>
                    <a:pt x="282460" y="854538"/>
                    <a:pt x="274175" y="850509"/>
                    <a:pt x="265402" y="848116"/>
                  </a:cubicBezTo>
                  <a:cubicBezTo>
                    <a:pt x="242526" y="841877"/>
                    <a:pt x="218886" y="838361"/>
                    <a:pt x="196391" y="830863"/>
                  </a:cubicBezTo>
                  <a:lnTo>
                    <a:pt x="144633" y="813611"/>
                  </a:lnTo>
                  <a:cubicBezTo>
                    <a:pt x="136006" y="807860"/>
                    <a:pt x="128026" y="800995"/>
                    <a:pt x="118753" y="796358"/>
                  </a:cubicBezTo>
                  <a:cubicBezTo>
                    <a:pt x="110620" y="792291"/>
                    <a:pt x="99974" y="793411"/>
                    <a:pt x="92874" y="787731"/>
                  </a:cubicBezTo>
                  <a:cubicBezTo>
                    <a:pt x="84778" y="781254"/>
                    <a:pt x="81372" y="770478"/>
                    <a:pt x="75621" y="761852"/>
                  </a:cubicBezTo>
                  <a:cubicBezTo>
                    <a:pt x="55089" y="700258"/>
                    <a:pt x="68455" y="725226"/>
                    <a:pt x="41116" y="684214"/>
                  </a:cubicBezTo>
                  <a:cubicBezTo>
                    <a:pt x="0" y="437539"/>
                    <a:pt x="25243" y="607970"/>
                    <a:pt x="41116" y="28607"/>
                  </a:cubicBezTo>
                  <a:cubicBezTo>
                    <a:pt x="41900" y="0"/>
                    <a:pt x="43416" y="2728"/>
                    <a:pt x="58368" y="272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388683" y="3372928"/>
              <a:ext cx="720437" cy="845389"/>
            </a:xfrm>
            <a:custGeom>
              <a:avLst/>
              <a:gdLst>
                <a:gd name="connsiteX0" fmla="*/ 97053 w 720437"/>
                <a:gd name="connsiteY0" fmla="*/ 0 h 845389"/>
                <a:gd name="connsiteX1" fmla="*/ 45294 w 720437"/>
                <a:gd name="connsiteY1" fmla="*/ 34506 h 845389"/>
                <a:gd name="connsiteX2" fmla="*/ 19415 w 720437"/>
                <a:gd name="connsiteY2" fmla="*/ 51759 h 845389"/>
                <a:gd name="connsiteX3" fmla="*/ 2162 w 720437"/>
                <a:gd name="connsiteY3" fmla="*/ 77638 h 845389"/>
                <a:gd name="connsiteX4" fmla="*/ 10789 w 720437"/>
                <a:gd name="connsiteY4" fmla="*/ 155276 h 845389"/>
                <a:gd name="connsiteX5" fmla="*/ 19415 w 720437"/>
                <a:gd name="connsiteY5" fmla="*/ 327804 h 845389"/>
                <a:gd name="connsiteX6" fmla="*/ 28042 w 720437"/>
                <a:gd name="connsiteY6" fmla="*/ 439947 h 845389"/>
                <a:gd name="connsiteX7" fmla="*/ 36668 w 720437"/>
                <a:gd name="connsiteY7" fmla="*/ 612476 h 845389"/>
                <a:gd name="connsiteX8" fmla="*/ 45294 w 720437"/>
                <a:gd name="connsiteY8" fmla="*/ 672861 h 845389"/>
                <a:gd name="connsiteX9" fmla="*/ 53921 w 720437"/>
                <a:gd name="connsiteY9" fmla="*/ 715993 h 845389"/>
                <a:gd name="connsiteX10" fmla="*/ 79800 w 720437"/>
                <a:gd name="connsiteY10" fmla="*/ 767751 h 845389"/>
                <a:gd name="connsiteX11" fmla="*/ 157438 w 720437"/>
                <a:gd name="connsiteY11" fmla="*/ 802257 h 845389"/>
                <a:gd name="connsiteX12" fmla="*/ 191943 w 720437"/>
                <a:gd name="connsiteY12" fmla="*/ 810883 h 845389"/>
                <a:gd name="connsiteX13" fmla="*/ 398977 w 720437"/>
                <a:gd name="connsiteY13" fmla="*/ 836763 h 845389"/>
                <a:gd name="connsiteX14" fmla="*/ 424857 w 720437"/>
                <a:gd name="connsiteY14" fmla="*/ 845389 h 845389"/>
                <a:gd name="connsiteX15" fmla="*/ 502494 w 720437"/>
                <a:gd name="connsiteY15" fmla="*/ 836763 h 845389"/>
                <a:gd name="connsiteX16" fmla="*/ 554253 w 720437"/>
                <a:gd name="connsiteY16" fmla="*/ 819510 h 845389"/>
                <a:gd name="connsiteX17" fmla="*/ 580132 w 720437"/>
                <a:gd name="connsiteY17" fmla="*/ 810883 h 845389"/>
                <a:gd name="connsiteX18" fmla="*/ 657770 w 720437"/>
                <a:gd name="connsiteY18" fmla="*/ 819510 h 845389"/>
                <a:gd name="connsiteX19" fmla="*/ 700902 w 720437"/>
                <a:gd name="connsiteY19" fmla="*/ 828136 h 84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0437" h="845389">
                  <a:moveTo>
                    <a:pt x="97053" y="0"/>
                  </a:moveTo>
                  <a:lnTo>
                    <a:pt x="45294" y="34506"/>
                  </a:lnTo>
                  <a:lnTo>
                    <a:pt x="19415" y="51759"/>
                  </a:lnTo>
                  <a:cubicBezTo>
                    <a:pt x="13664" y="60385"/>
                    <a:pt x="3023" y="67306"/>
                    <a:pt x="2162" y="77638"/>
                  </a:cubicBezTo>
                  <a:cubicBezTo>
                    <a:pt x="0" y="103587"/>
                    <a:pt x="8997" y="129299"/>
                    <a:pt x="10789" y="155276"/>
                  </a:cubicBezTo>
                  <a:cubicBezTo>
                    <a:pt x="14751" y="212721"/>
                    <a:pt x="15932" y="270328"/>
                    <a:pt x="19415" y="327804"/>
                  </a:cubicBezTo>
                  <a:cubicBezTo>
                    <a:pt x="21683" y="365227"/>
                    <a:pt x="25774" y="402524"/>
                    <a:pt x="28042" y="439947"/>
                  </a:cubicBezTo>
                  <a:cubicBezTo>
                    <a:pt x="31525" y="497423"/>
                    <a:pt x="32415" y="555052"/>
                    <a:pt x="36668" y="612476"/>
                  </a:cubicBezTo>
                  <a:cubicBezTo>
                    <a:pt x="38170" y="632753"/>
                    <a:pt x="41951" y="652805"/>
                    <a:pt x="45294" y="672861"/>
                  </a:cubicBezTo>
                  <a:cubicBezTo>
                    <a:pt x="47704" y="687324"/>
                    <a:pt x="50365" y="701769"/>
                    <a:pt x="53921" y="715993"/>
                  </a:cubicBezTo>
                  <a:cubicBezTo>
                    <a:pt x="58599" y="734704"/>
                    <a:pt x="65743" y="753694"/>
                    <a:pt x="79800" y="767751"/>
                  </a:cubicBezTo>
                  <a:cubicBezTo>
                    <a:pt x="98683" y="786634"/>
                    <a:pt x="134659" y="796562"/>
                    <a:pt x="157438" y="802257"/>
                  </a:cubicBezTo>
                  <a:cubicBezTo>
                    <a:pt x="168940" y="805132"/>
                    <a:pt x="180207" y="809206"/>
                    <a:pt x="191943" y="810883"/>
                  </a:cubicBezTo>
                  <a:cubicBezTo>
                    <a:pt x="260758" y="820714"/>
                    <a:pt x="331197" y="819818"/>
                    <a:pt x="398977" y="836763"/>
                  </a:cubicBezTo>
                  <a:cubicBezTo>
                    <a:pt x="407799" y="838968"/>
                    <a:pt x="416230" y="842514"/>
                    <a:pt x="424857" y="845389"/>
                  </a:cubicBezTo>
                  <a:cubicBezTo>
                    <a:pt x="450736" y="842514"/>
                    <a:pt x="476961" y="841869"/>
                    <a:pt x="502494" y="836763"/>
                  </a:cubicBezTo>
                  <a:cubicBezTo>
                    <a:pt x="520327" y="833196"/>
                    <a:pt x="537000" y="825261"/>
                    <a:pt x="554253" y="819510"/>
                  </a:cubicBezTo>
                  <a:lnTo>
                    <a:pt x="580132" y="810883"/>
                  </a:lnTo>
                  <a:cubicBezTo>
                    <a:pt x="606011" y="813759"/>
                    <a:pt x="632086" y="815229"/>
                    <a:pt x="657770" y="819510"/>
                  </a:cubicBezTo>
                  <a:cubicBezTo>
                    <a:pt x="720437" y="829955"/>
                    <a:pt x="654740" y="828136"/>
                    <a:pt x="700902" y="82813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5124091" y="3683479"/>
              <a:ext cx="1656271" cy="422695"/>
            </a:xfrm>
            <a:custGeom>
              <a:avLst/>
              <a:gdLst>
                <a:gd name="connsiteX0" fmla="*/ 0 w 1656271"/>
                <a:gd name="connsiteY0" fmla="*/ 388189 h 422695"/>
                <a:gd name="connsiteX1" fmla="*/ 77637 w 1656271"/>
                <a:gd name="connsiteY1" fmla="*/ 414068 h 422695"/>
                <a:gd name="connsiteX2" fmla="*/ 103517 w 1656271"/>
                <a:gd name="connsiteY2" fmla="*/ 422695 h 422695"/>
                <a:gd name="connsiteX3" fmla="*/ 138022 w 1656271"/>
                <a:gd name="connsiteY3" fmla="*/ 414068 h 422695"/>
                <a:gd name="connsiteX4" fmla="*/ 163901 w 1656271"/>
                <a:gd name="connsiteY4" fmla="*/ 405442 h 422695"/>
                <a:gd name="connsiteX5" fmla="*/ 207034 w 1656271"/>
                <a:gd name="connsiteY5" fmla="*/ 396815 h 422695"/>
                <a:gd name="connsiteX6" fmla="*/ 940279 w 1656271"/>
                <a:gd name="connsiteY6" fmla="*/ 396815 h 422695"/>
                <a:gd name="connsiteX7" fmla="*/ 1009290 w 1656271"/>
                <a:gd name="connsiteY7" fmla="*/ 379563 h 422695"/>
                <a:gd name="connsiteX8" fmla="*/ 1095554 w 1656271"/>
                <a:gd name="connsiteY8" fmla="*/ 353683 h 422695"/>
                <a:gd name="connsiteX9" fmla="*/ 1147313 w 1656271"/>
                <a:gd name="connsiteY9" fmla="*/ 336430 h 422695"/>
                <a:gd name="connsiteX10" fmla="*/ 1199071 w 1656271"/>
                <a:gd name="connsiteY10" fmla="*/ 310551 h 422695"/>
                <a:gd name="connsiteX11" fmla="*/ 1250830 w 1656271"/>
                <a:gd name="connsiteY11" fmla="*/ 267419 h 422695"/>
                <a:gd name="connsiteX12" fmla="*/ 1276709 w 1656271"/>
                <a:gd name="connsiteY12" fmla="*/ 258793 h 422695"/>
                <a:gd name="connsiteX13" fmla="*/ 1328467 w 1656271"/>
                <a:gd name="connsiteY13" fmla="*/ 207034 h 422695"/>
                <a:gd name="connsiteX14" fmla="*/ 1354347 w 1656271"/>
                <a:gd name="connsiteY14" fmla="*/ 189781 h 422695"/>
                <a:gd name="connsiteX15" fmla="*/ 1431984 w 1656271"/>
                <a:gd name="connsiteY15" fmla="*/ 129396 h 422695"/>
                <a:gd name="connsiteX16" fmla="*/ 1475117 w 1656271"/>
                <a:gd name="connsiteY16" fmla="*/ 94891 h 422695"/>
                <a:gd name="connsiteX17" fmla="*/ 1552754 w 1656271"/>
                <a:gd name="connsiteY17" fmla="*/ 51759 h 422695"/>
                <a:gd name="connsiteX18" fmla="*/ 1604513 w 1656271"/>
                <a:gd name="connsiteY18" fmla="*/ 25879 h 422695"/>
                <a:gd name="connsiteX19" fmla="*/ 1630392 w 1656271"/>
                <a:gd name="connsiteY19" fmla="*/ 8627 h 422695"/>
                <a:gd name="connsiteX20" fmla="*/ 1656271 w 1656271"/>
                <a:gd name="connsiteY20" fmla="*/ 0 h 4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6271" h="422695">
                  <a:moveTo>
                    <a:pt x="0" y="388189"/>
                  </a:moveTo>
                  <a:lnTo>
                    <a:pt x="77637" y="414068"/>
                  </a:lnTo>
                  <a:lnTo>
                    <a:pt x="103517" y="422695"/>
                  </a:lnTo>
                  <a:cubicBezTo>
                    <a:pt x="115019" y="419819"/>
                    <a:pt x="126622" y="417325"/>
                    <a:pt x="138022" y="414068"/>
                  </a:cubicBezTo>
                  <a:cubicBezTo>
                    <a:pt x="146765" y="411570"/>
                    <a:pt x="155080" y="407647"/>
                    <a:pt x="163901" y="405442"/>
                  </a:cubicBezTo>
                  <a:cubicBezTo>
                    <a:pt x="178126" y="401886"/>
                    <a:pt x="192656" y="399691"/>
                    <a:pt x="207034" y="396815"/>
                  </a:cubicBezTo>
                  <a:cubicBezTo>
                    <a:pt x="536947" y="412526"/>
                    <a:pt x="434563" y="411474"/>
                    <a:pt x="940279" y="396815"/>
                  </a:cubicBezTo>
                  <a:cubicBezTo>
                    <a:pt x="969555" y="395966"/>
                    <a:pt x="983624" y="386896"/>
                    <a:pt x="1009290" y="379563"/>
                  </a:cubicBezTo>
                  <a:cubicBezTo>
                    <a:pt x="1100552" y="353488"/>
                    <a:pt x="972553" y="394683"/>
                    <a:pt x="1095554" y="353683"/>
                  </a:cubicBezTo>
                  <a:cubicBezTo>
                    <a:pt x="1095559" y="353681"/>
                    <a:pt x="1147308" y="336434"/>
                    <a:pt x="1147313" y="336430"/>
                  </a:cubicBezTo>
                  <a:cubicBezTo>
                    <a:pt x="1180758" y="314134"/>
                    <a:pt x="1163357" y="322457"/>
                    <a:pt x="1199071" y="310551"/>
                  </a:cubicBezTo>
                  <a:cubicBezTo>
                    <a:pt x="1218148" y="291475"/>
                    <a:pt x="1226812" y="279428"/>
                    <a:pt x="1250830" y="267419"/>
                  </a:cubicBezTo>
                  <a:cubicBezTo>
                    <a:pt x="1258963" y="263353"/>
                    <a:pt x="1268083" y="261668"/>
                    <a:pt x="1276709" y="258793"/>
                  </a:cubicBezTo>
                  <a:cubicBezTo>
                    <a:pt x="1337700" y="218131"/>
                    <a:pt x="1264264" y="271237"/>
                    <a:pt x="1328467" y="207034"/>
                  </a:cubicBezTo>
                  <a:cubicBezTo>
                    <a:pt x="1335798" y="199703"/>
                    <a:pt x="1346598" y="196669"/>
                    <a:pt x="1354347" y="189781"/>
                  </a:cubicBezTo>
                  <a:cubicBezTo>
                    <a:pt x="1424174" y="127713"/>
                    <a:pt x="1378621" y="147185"/>
                    <a:pt x="1431984" y="129396"/>
                  </a:cubicBezTo>
                  <a:cubicBezTo>
                    <a:pt x="1463864" y="81577"/>
                    <a:pt x="1430997" y="119402"/>
                    <a:pt x="1475117" y="94891"/>
                  </a:cubicBezTo>
                  <a:cubicBezTo>
                    <a:pt x="1564105" y="45453"/>
                    <a:pt x="1494195" y="71278"/>
                    <a:pt x="1552754" y="51759"/>
                  </a:cubicBezTo>
                  <a:cubicBezTo>
                    <a:pt x="1626919" y="2317"/>
                    <a:pt x="1533086" y="61592"/>
                    <a:pt x="1604513" y="25879"/>
                  </a:cubicBezTo>
                  <a:cubicBezTo>
                    <a:pt x="1613786" y="21243"/>
                    <a:pt x="1621119" y="13263"/>
                    <a:pt x="1630392" y="8627"/>
                  </a:cubicBezTo>
                  <a:cubicBezTo>
                    <a:pt x="1638525" y="4560"/>
                    <a:pt x="1656271" y="0"/>
                    <a:pt x="1656271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</a:t>
              </a:r>
              <a:endParaRPr lang="ko-KR" altLang="en-US" dirty="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5063706" y="3907766"/>
              <a:ext cx="1733909" cy="319177"/>
            </a:xfrm>
            <a:custGeom>
              <a:avLst/>
              <a:gdLst>
                <a:gd name="connsiteX0" fmla="*/ 0 w 1733909"/>
                <a:gd name="connsiteY0" fmla="*/ 181155 h 319177"/>
                <a:gd name="connsiteX1" fmla="*/ 25879 w 1733909"/>
                <a:gd name="connsiteY1" fmla="*/ 198408 h 319177"/>
                <a:gd name="connsiteX2" fmla="*/ 34505 w 1733909"/>
                <a:gd name="connsiteY2" fmla="*/ 224287 h 319177"/>
                <a:gd name="connsiteX3" fmla="*/ 86264 w 1733909"/>
                <a:gd name="connsiteY3" fmla="*/ 258792 h 319177"/>
                <a:gd name="connsiteX4" fmla="*/ 112143 w 1733909"/>
                <a:gd name="connsiteY4" fmla="*/ 284672 h 319177"/>
                <a:gd name="connsiteX5" fmla="*/ 163902 w 1733909"/>
                <a:gd name="connsiteY5" fmla="*/ 301925 h 319177"/>
                <a:gd name="connsiteX6" fmla="*/ 224286 w 1733909"/>
                <a:gd name="connsiteY6" fmla="*/ 319177 h 319177"/>
                <a:gd name="connsiteX7" fmla="*/ 508958 w 1733909"/>
                <a:gd name="connsiteY7" fmla="*/ 310551 h 319177"/>
                <a:gd name="connsiteX8" fmla="*/ 552090 w 1733909"/>
                <a:gd name="connsiteY8" fmla="*/ 301925 h 319177"/>
                <a:gd name="connsiteX9" fmla="*/ 957532 w 1733909"/>
                <a:gd name="connsiteY9" fmla="*/ 293298 h 319177"/>
                <a:gd name="connsiteX10" fmla="*/ 1009290 w 1733909"/>
                <a:gd name="connsiteY10" fmla="*/ 284672 h 319177"/>
                <a:gd name="connsiteX11" fmla="*/ 1095554 w 1733909"/>
                <a:gd name="connsiteY11" fmla="*/ 267419 h 319177"/>
                <a:gd name="connsiteX12" fmla="*/ 1164566 w 1733909"/>
                <a:gd name="connsiteY12" fmla="*/ 258792 h 319177"/>
                <a:gd name="connsiteX13" fmla="*/ 1216324 w 1733909"/>
                <a:gd name="connsiteY13" fmla="*/ 241540 h 319177"/>
                <a:gd name="connsiteX14" fmla="*/ 1285336 w 1733909"/>
                <a:gd name="connsiteY14" fmla="*/ 224287 h 319177"/>
                <a:gd name="connsiteX15" fmla="*/ 1319841 w 1733909"/>
                <a:gd name="connsiteY15" fmla="*/ 215660 h 319177"/>
                <a:gd name="connsiteX16" fmla="*/ 1397479 w 1733909"/>
                <a:gd name="connsiteY16" fmla="*/ 189781 h 319177"/>
                <a:gd name="connsiteX17" fmla="*/ 1423358 w 1733909"/>
                <a:gd name="connsiteY17" fmla="*/ 181155 h 319177"/>
                <a:gd name="connsiteX18" fmla="*/ 1500996 w 1733909"/>
                <a:gd name="connsiteY18" fmla="*/ 146649 h 319177"/>
                <a:gd name="connsiteX19" fmla="*/ 1526875 w 1733909"/>
                <a:gd name="connsiteY19" fmla="*/ 138023 h 319177"/>
                <a:gd name="connsiteX20" fmla="*/ 1630392 w 1733909"/>
                <a:gd name="connsiteY20" fmla="*/ 69011 h 319177"/>
                <a:gd name="connsiteX21" fmla="*/ 1656271 w 1733909"/>
                <a:gd name="connsiteY21" fmla="*/ 51759 h 319177"/>
                <a:gd name="connsiteX22" fmla="*/ 1682151 w 1733909"/>
                <a:gd name="connsiteY22" fmla="*/ 43132 h 319177"/>
                <a:gd name="connsiteX23" fmla="*/ 1708030 w 1733909"/>
                <a:gd name="connsiteY23" fmla="*/ 25879 h 319177"/>
                <a:gd name="connsiteX24" fmla="*/ 1733909 w 1733909"/>
                <a:gd name="connsiteY24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909" h="319177">
                  <a:moveTo>
                    <a:pt x="0" y="181155"/>
                  </a:moveTo>
                  <a:cubicBezTo>
                    <a:pt x="8626" y="186906"/>
                    <a:pt x="19402" y="190312"/>
                    <a:pt x="25879" y="198408"/>
                  </a:cubicBezTo>
                  <a:cubicBezTo>
                    <a:pt x="31559" y="205508"/>
                    <a:pt x="28075" y="217857"/>
                    <a:pt x="34505" y="224287"/>
                  </a:cubicBezTo>
                  <a:cubicBezTo>
                    <a:pt x="49167" y="238949"/>
                    <a:pt x="71602" y="244130"/>
                    <a:pt x="86264" y="258792"/>
                  </a:cubicBezTo>
                  <a:cubicBezTo>
                    <a:pt x="94890" y="267419"/>
                    <a:pt x="101479" y="278747"/>
                    <a:pt x="112143" y="284672"/>
                  </a:cubicBezTo>
                  <a:cubicBezTo>
                    <a:pt x="128041" y="293504"/>
                    <a:pt x="146649" y="296174"/>
                    <a:pt x="163902" y="301925"/>
                  </a:cubicBezTo>
                  <a:cubicBezTo>
                    <a:pt x="201024" y="314299"/>
                    <a:pt x="180965" y="308347"/>
                    <a:pt x="224286" y="319177"/>
                  </a:cubicBezTo>
                  <a:cubicBezTo>
                    <a:pt x="319177" y="316302"/>
                    <a:pt x="414155" y="315540"/>
                    <a:pt x="508958" y="310551"/>
                  </a:cubicBezTo>
                  <a:cubicBezTo>
                    <a:pt x="523600" y="309780"/>
                    <a:pt x="537439" y="302489"/>
                    <a:pt x="552090" y="301925"/>
                  </a:cubicBezTo>
                  <a:cubicBezTo>
                    <a:pt x="687168" y="296730"/>
                    <a:pt x="822385" y="296174"/>
                    <a:pt x="957532" y="293298"/>
                  </a:cubicBezTo>
                  <a:cubicBezTo>
                    <a:pt x="974785" y="290423"/>
                    <a:pt x="992099" y="287895"/>
                    <a:pt x="1009290" y="284672"/>
                  </a:cubicBezTo>
                  <a:cubicBezTo>
                    <a:pt x="1038112" y="279268"/>
                    <a:pt x="1066456" y="271056"/>
                    <a:pt x="1095554" y="267419"/>
                  </a:cubicBezTo>
                  <a:lnTo>
                    <a:pt x="1164566" y="258792"/>
                  </a:lnTo>
                  <a:cubicBezTo>
                    <a:pt x="1181819" y="253041"/>
                    <a:pt x="1198491" y="245107"/>
                    <a:pt x="1216324" y="241540"/>
                  </a:cubicBezTo>
                  <a:cubicBezTo>
                    <a:pt x="1304000" y="224004"/>
                    <a:pt x="1223451" y="241969"/>
                    <a:pt x="1285336" y="224287"/>
                  </a:cubicBezTo>
                  <a:cubicBezTo>
                    <a:pt x="1296736" y="221030"/>
                    <a:pt x="1308485" y="219067"/>
                    <a:pt x="1319841" y="215660"/>
                  </a:cubicBezTo>
                  <a:cubicBezTo>
                    <a:pt x="1319938" y="215631"/>
                    <a:pt x="1384491" y="194110"/>
                    <a:pt x="1397479" y="189781"/>
                  </a:cubicBezTo>
                  <a:lnTo>
                    <a:pt x="1423358" y="181155"/>
                  </a:lnTo>
                  <a:cubicBezTo>
                    <a:pt x="1464368" y="153814"/>
                    <a:pt x="1439402" y="167180"/>
                    <a:pt x="1500996" y="146649"/>
                  </a:cubicBezTo>
                  <a:lnTo>
                    <a:pt x="1526875" y="138023"/>
                  </a:lnTo>
                  <a:lnTo>
                    <a:pt x="1630392" y="69011"/>
                  </a:lnTo>
                  <a:cubicBezTo>
                    <a:pt x="1639018" y="63260"/>
                    <a:pt x="1646436" y="55038"/>
                    <a:pt x="1656271" y="51759"/>
                  </a:cubicBezTo>
                  <a:cubicBezTo>
                    <a:pt x="1664898" y="48883"/>
                    <a:pt x="1674018" y="47199"/>
                    <a:pt x="1682151" y="43132"/>
                  </a:cubicBezTo>
                  <a:cubicBezTo>
                    <a:pt x="1691424" y="38495"/>
                    <a:pt x="1700065" y="32516"/>
                    <a:pt x="1708030" y="25879"/>
                  </a:cubicBezTo>
                  <a:cubicBezTo>
                    <a:pt x="1717402" y="18069"/>
                    <a:pt x="1733909" y="0"/>
                    <a:pt x="1733909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3623094" y="2936669"/>
              <a:ext cx="1354348" cy="496644"/>
            </a:xfrm>
            <a:custGeom>
              <a:avLst/>
              <a:gdLst>
                <a:gd name="connsiteX0" fmla="*/ 1354348 w 1354348"/>
                <a:gd name="connsiteY0" fmla="*/ 496644 h 496644"/>
                <a:gd name="connsiteX1" fmla="*/ 1345721 w 1354348"/>
                <a:gd name="connsiteY1" fmla="*/ 298237 h 496644"/>
                <a:gd name="connsiteX2" fmla="*/ 1337095 w 1354348"/>
                <a:gd name="connsiteY2" fmla="*/ 272357 h 496644"/>
                <a:gd name="connsiteX3" fmla="*/ 1319842 w 1354348"/>
                <a:gd name="connsiteY3" fmla="*/ 246478 h 496644"/>
                <a:gd name="connsiteX4" fmla="*/ 1293963 w 1354348"/>
                <a:gd name="connsiteY4" fmla="*/ 229225 h 496644"/>
                <a:gd name="connsiteX5" fmla="*/ 1242204 w 1354348"/>
                <a:gd name="connsiteY5" fmla="*/ 194720 h 496644"/>
                <a:gd name="connsiteX6" fmla="*/ 1216325 w 1354348"/>
                <a:gd name="connsiteY6" fmla="*/ 177467 h 496644"/>
                <a:gd name="connsiteX7" fmla="*/ 1164566 w 1354348"/>
                <a:gd name="connsiteY7" fmla="*/ 160214 h 496644"/>
                <a:gd name="connsiteX8" fmla="*/ 1078302 w 1354348"/>
                <a:gd name="connsiteY8" fmla="*/ 142961 h 496644"/>
                <a:gd name="connsiteX9" fmla="*/ 1026544 w 1354348"/>
                <a:gd name="connsiteY9" fmla="*/ 125708 h 496644"/>
                <a:gd name="connsiteX10" fmla="*/ 1000664 w 1354348"/>
                <a:gd name="connsiteY10" fmla="*/ 117082 h 496644"/>
                <a:gd name="connsiteX11" fmla="*/ 914400 w 1354348"/>
                <a:gd name="connsiteY11" fmla="*/ 91203 h 496644"/>
                <a:gd name="connsiteX12" fmla="*/ 836763 w 1354348"/>
                <a:gd name="connsiteY12" fmla="*/ 65323 h 496644"/>
                <a:gd name="connsiteX13" fmla="*/ 810883 w 1354348"/>
                <a:gd name="connsiteY13" fmla="*/ 56697 h 496644"/>
                <a:gd name="connsiteX14" fmla="*/ 776378 w 1354348"/>
                <a:gd name="connsiteY14" fmla="*/ 48071 h 496644"/>
                <a:gd name="connsiteX15" fmla="*/ 370936 w 1354348"/>
                <a:gd name="connsiteY15" fmla="*/ 48071 h 496644"/>
                <a:gd name="connsiteX16" fmla="*/ 327804 w 1354348"/>
                <a:gd name="connsiteY16" fmla="*/ 39444 h 496644"/>
                <a:gd name="connsiteX17" fmla="*/ 8627 w 1354348"/>
                <a:gd name="connsiteY17" fmla="*/ 82576 h 496644"/>
                <a:gd name="connsiteX18" fmla="*/ 0 w 1354348"/>
                <a:gd name="connsiteY18" fmla="*/ 91203 h 49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4348" h="496644">
                  <a:moveTo>
                    <a:pt x="1354348" y="496644"/>
                  </a:moveTo>
                  <a:cubicBezTo>
                    <a:pt x="1351472" y="430508"/>
                    <a:pt x="1350798" y="364240"/>
                    <a:pt x="1345721" y="298237"/>
                  </a:cubicBezTo>
                  <a:cubicBezTo>
                    <a:pt x="1345024" y="289171"/>
                    <a:pt x="1341162" y="280490"/>
                    <a:pt x="1337095" y="272357"/>
                  </a:cubicBezTo>
                  <a:cubicBezTo>
                    <a:pt x="1332459" y="263084"/>
                    <a:pt x="1327173" y="253809"/>
                    <a:pt x="1319842" y="246478"/>
                  </a:cubicBezTo>
                  <a:cubicBezTo>
                    <a:pt x="1312511" y="239147"/>
                    <a:pt x="1301928" y="235862"/>
                    <a:pt x="1293963" y="229225"/>
                  </a:cubicBezTo>
                  <a:cubicBezTo>
                    <a:pt x="1250885" y="193327"/>
                    <a:pt x="1287683" y="209879"/>
                    <a:pt x="1242204" y="194720"/>
                  </a:cubicBezTo>
                  <a:cubicBezTo>
                    <a:pt x="1233578" y="188969"/>
                    <a:pt x="1225799" y="181678"/>
                    <a:pt x="1216325" y="177467"/>
                  </a:cubicBezTo>
                  <a:cubicBezTo>
                    <a:pt x="1199706" y="170081"/>
                    <a:pt x="1182505" y="163204"/>
                    <a:pt x="1164566" y="160214"/>
                  </a:cubicBezTo>
                  <a:cubicBezTo>
                    <a:pt x="1129584" y="154384"/>
                    <a:pt x="1110478" y="152614"/>
                    <a:pt x="1078302" y="142961"/>
                  </a:cubicBezTo>
                  <a:cubicBezTo>
                    <a:pt x="1060883" y="137735"/>
                    <a:pt x="1043797" y="131459"/>
                    <a:pt x="1026544" y="125708"/>
                  </a:cubicBezTo>
                  <a:cubicBezTo>
                    <a:pt x="1017917" y="122832"/>
                    <a:pt x="1009486" y="119287"/>
                    <a:pt x="1000664" y="117082"/>
                  </a:cubicBezTo>
                  <a:cubicBezTo>
                    <a:pt x="948520" y="104046"/>
                    <a:pt x="977400" y="112203"/>
                    <a:pt x="914400" y="91203"/>
                  </a:cubicBezTo>
                  <a:lnTo>
                    <a:pt x="836763" y="65323"/>
                  </a:lnTo>
                  <a:cubicBezTo>
                    <a:pt x="828136" y="62447"/>
                    <a:pt x="819705" y="58902"/>
                    <a:pt x="810883" y="56697"/>
                  </a:cubicBezTo>
                  <a:lnTo>
                    <a:pt x="776378" y="48071"/>
                  </a:lnTo>
                  <a:cubicBezTo>
                    <a:pt x="573127" y="57309"/>
                    <a:pt x="583523" y="62244"/>
                    <a:pt x="370936" y="48071"/>
                  </a:cubicBezTo>
                  <a:cubicBezTo>
                    <a:pt x="356306" y="47096"/>
                    <a:pt x="342181" y="42320"/>
                    <a:pt x="327804" y="39444"/>
                  </a:cubicBezTo>
                  <a:cubicBezTo>
                    <a:pt x="226287" y="42719"/>
                    <a:pt x="91203" y="0"/>
                    <a:pt x="8627" y="82576"/>
                  </a:cubicBezTo>
                  <a:lnTo>
                    <a:pt x="0" y="9120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3491305" y="2883645"/>
              <a:ext cx="1594481" cy="575547"/>
            </a:xfrm>
            <a:custGeom>
              <a:avLst/>
              <a:gdLst>
                <a:gd name="connsiteX0" fmla="*/ 1572401 w 1594481"/>
                <a:gd name="connsiteY0" fmla="*/ 575547 h 575547"/>
                <a:gd name="connsiteX1" fmla="*/ 1581027 w 1594481"/>
                <a:gd name="connsiteY1" fmla="*/ 549668 h 575547"/>
                <a:gd name="connsiteX2" fmla="*/ 1581027 w 1594481"/>
                <a:gd name="connsiteY2" fmla="*/ 394393 h 575547"/>
                <a:gd name="connsiteX3" fmla="*/ 1563774 w 1594481"/>
                <a:gd name="connsiteY3" fmla="*/ 342634 h 575547"/>
                <a:gd name="connsiteX4" fmla="*/ 1537895 w 1594481"/>
                <a:gd name="connsiteY4" fmla="*/ 316755 h 575547"/>
                <a:gd name="connsiteX5" fmla="*/ 1520642 w 1594481"/>
                <a:gd name="connsiteY5" fmla="*/ 290876 h 575547"/>
                <a:gd name="connsiteX6" fmla="*/ 1503389 w 1594481"/>
                <a:gd name="connsiteY6" fmla="*/ 256370 h 575547"/>
                <a:gd name="connsiteX7" fmla="*/ 1477510 w 1594481"/>
                <a:gd name="connsiteY7" fmla="*/ 239117 h 575547"/>
                <a:gd name="connsiteX8" fmla="*/ 1417125 w 1594481"/>
                <a:gd name="connsiteY8" fmla="*/ 178732 h 575547"/>
                <a:gd name="connsiteX9" fmla="*/ 1391246 w 1594481"/>
                <a:gd name="connsiteY9" fmla="*/ 161480 h 575547"/>
                <a:gd name="connsiteX10" fmla="*/ 1382620 w 1594481"/>
                <a:gd name="connsiteY10" fmla="*/ 135600 h 575547"/>
                <a:gd name="connsiteX11" fmla="*/ 1356740 w 1594481"/>
                <a:gd name="connsiteY11" fmla="*/ 126974 h 575547"/>
                <a:gd name="connsiteX12" fmla="*/ 1304982 w 1594481"/>
                <a:gd name="connsiteY12" fmla="*/ 101095 h 575547"/>
                <a:gd name="connsiteX13" fmla="*/ 1279103 w 1594481"/>
                <a:gd name="connsiteY13" fmla="*/ 83842 h 575547"/>
                <a:gd name="connsiteX14" fmla="*/ 1253223 w 1594481"/>
                <a:gd name="connsiteY14" fmla="*/ 75215 h 575547"/>
                <a:gd name="connsiteX15" fmla="*/ 1175586 w 1594481"/>
                <a:gd name="connsiteY15" fmla="*/ 57963 h 575547"/>
                <a:gd name="connsiteX16" fmla="*/ 1123827 w 1594481"/>
                <a:gd name="connsiteY16" fmla="*/ 40710 h 575547"/>
                <a:gd name="connsiteX17" fmla="*/ 744265 w 1594481"/>
                <a:gd name="connsiteY17" fmla="*/ 14830 h 575547"/>
                <a:gd name="connsiteX18" fmla="*/ 304318 w 1594481"/>
                <a:gd name="connsiteY18" fmla="*/ 6204 h 575547"/>
                <a:gd name="connsiteX19" fmla="*/ 123163 w 1594481"/>
                <a:gd name="connsiteY19" fmla="*/ 23457 h 575547"/>
                <a:gd name="connsiteX20" fmla="*/ 97284 w 1594481"/>
                <a:gd name="connsiteY20" fmla="*/ 40710 h 575547"/>
                <a:gd name="connsiteX21" fmla="*/ 54152 w 1594481"/>
                <a:gd name="connsiteY21" fmla="*/ 83842 h 575547"/>
                <a:gd name="connsiteX22" fmla="*/ 36899 w 1594481"/>
                <a:gd name="connsiteY22" fmla="*/ 109721 h 575547"/>
                <a:gd name="connsiteX23" fmla="*/ 28272 w 1594481"/>
                <a:gd name="connsiteY23" fmla="*/ 135600 h 575547"/>
                <a:gd name="connsiteX24" fmla="*/ 2393 w 1594481"/>
                <a:gd name="connsiteY24" fmla="*/ 161480 h 57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4481" h="575547">
                  <a:moveTo>
                    <a:pt x="1572401" y="575547"/>
                  </a:moveTo>
                  <a:cubicBezTo>
                    <a:pt x="1575276" y="566921"/>
                    <a:pt x="1579055" y="558544"/>
                    <a:pt x="1581027" y="549668"/>
                  </a:cubicBezTo>
                  <a:cubicBezTo>
                    <a:pt x="1594481" y="489121"/>
                    <a:pt x="1592816" y="465125"/>
                    <a:pt x="1581027" y="394393"/>
                  </a:cubicBezTo>
                  <a:cubicBezTo>
                    <a:pt x="1578037" y="376454"/>
                    <a:pt x="1576634" y="355494"/>
                    <a:pt x="1563774" y="342634"/>
                  </a:cubicBezTo>
                  <a:cubicBezTo>
                    <a:pt x="1555148" y="334008"/>
                    <a:pt x="1545705" y="326127"/>
                    <a:pt x="1537895" y="316755"/>
                  </a:cubicBezTo>
                  <a:cubicBezTo>
                    <a:pt x="1531258" y="308790"/>
                    <a:pt x="1525786" y="299878"/>
                    <a:pt x="1520642" y="290876"/>
                  </a:cubicBezTo>
                  <a:cubicBezTo>
                    <a:pt x="1514262" y="279711"/>
                    <a:pt x="1511621" y="266249"/>
                    <a:pt x="1503389" y="256370"/>
                  </a:cubicBezTo>
                  <a:cubicBezTo>
                    <a:pt x="1496752" y="248405"/>
                    <a:pt x="1486136" y="244868"/>
                    <a:pt x="1477510" y="239117"/>
                  </a:cubicBezTo>
                  <a:cubicBezTo>
                    <a:pt x="1462327" y="193567"/>
                    <a:pt x="1476450" y="218281"/>
                    <a:pt x="1417125" y="178732"/>
                  </a:cubicBezTo>
                  <a:lnTo>
                    <a:pt x="1391246" y="161480"/>
                  </a:lnTo>
                  <a:cubicBezTo>
                    <a:pt x="1388371" y="152853"/>
                    <a:pt x="1389050" y="142030"/>
                    <a:pt x="1382620" y="135600"/>
                  </a:cubicBezTo>
                  <a:cubicBezTo>
                    <a:pt x="1376190" y="129170"/>
                    <a:pt x="1364873" y="131041"/>
                    <a:pt x="1356740" y="126974"/>
                  </a:cubicBezTo>
                  <a:cubicBezTo>
                    <a:pt x="1289847" y="93528"/>
                    <a:pt x="1370033" y="122778"/>
                    <a:pt x="1304982" y="101095"/>
                  </a:cubicBezTo>
                  <a:cubicBezTo>
                    <a:pt x="1296356" y="95344"/>
                    <a:pt x="1288376" y="88479"/>
                    <a:pt x="1279103" y="83842"/>
                  </a:cubicBezTo>
                  <a:cubicBezTo>
                    <a:pt x="1270970" y="79775"/>
                    <a:pt x="1261966" y="77713"/>
                    <a:pt x="1253223" y="75215"/>
                  </a:cubicBezTo>
                  <a:cubicBezTo>
                    <a:pt x="1090623" y="28757"/>
                    <a:pt x="1371169" y="111303"/>
                    <a:pt x="1175586" y="57963"/>
                  </a:cubicBezTo>
                  <a:cubicBezTo>
                    <a:pt x="1158041" y="53178"/>
                    <a:pt x="1141945" y="42285"/>
                    <a:pt x="1123827" y="40710"/>
                  </a:cubicBezTo>
                  <a:cubicBezTo>
                    <a:pt x="956316" y="26144"/>
                    <a:pt x="908750" y="19399"/>
                    <a:pt x="744265" y="14830"/>
                  </a:cubicBezTo>
                  <a:lnTo>
                    <a:pt x="304318" y="6204"/>
                  </a:lnTo>
                  <a:cubicBezTo>
                    <a:pt x="300408" y="6421"/>
                    <a:pt x="170076" y="0"/>
                    <a:pt x="123163" y="23457"/>
                  </a:cubicBezTo>
                  <a:cubicBezTo>
                    <a:pt x="113890" y="28094"/>
                    <a:pt x="105910" y="34959"/>
                    <a:pt x="97284" y="40710"/>
                  </a:cubicBezTo>
                  <a:cubicBezTo>
                    <a:pt x="51276" y="109721"/>
                    <a:pt x="111661" y="26333"/>
                    <a:pt x="54152" y="83842"/>
                  </a:cubicBezTo>
                  <a:cubicBezTo>
                    <a:pt x="46821" y="91173"/>
                    <a:pt x="41536" y="100448"/>
                    <a:pt x="36899" y="109721"/>
                  </a:cubicBezTo>
                  <a:cubicBezTo>
                    <a:pt x="32832" y="117854"/>
                    <a:pt x="33952" y="128500"/>
                    <a:pt x="28272" y="135600"/>
                  </a:cubicBezTo>
                  <a:cubicBezTo>
                    <a:pt x="0" y="170939"/>
                    <a:pt x="2393" y="137911"/>
                    <a:pt x="2393" y="16148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 flipV="1">
            <a:off x="2267744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 txBox="1">
            <a:spLocks/>
          </p:cNvSpPr>
          <p:nvPr/>
        </p:nvSpPr>
        <p:spPr>
          <a:xfrm>
            <a:off x="2987824" y="332656"/>
            <a:ext cx="5112568" cy="1224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건전지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</a:rPr>
              <a:t> 전동기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태양전지의 각각의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콘넥터를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회로기판에 표시한 곳에 연결시킨다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아래쪽 화살표 16"/>
          <p:cNvSpPr/>
          <p:nvPr/>
        </p:nvSpPr>
        <p:spPr>
          <a:xfrm rot="4730919">
            <a:off x="5153280" y="3205364"/>
            <a:ext cx="205594" cy="326440"/>
          </a:xfrm>
          <a:prstGeom prst="downArrow">
            <a:avLst>
              <a:gd name="adj1" fmla="val 43953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8520000">
            <a:off x="5009263" y="4501508"/>
            <a:ext cx="205594" cy="326440"/>
          </a:xfrm>
          <a:prstGeom prst="downArrow">
            <a:avLst>
              <a:gd name="adj1" fmla="val 43953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6869081" flipH="1">
            <a:off x="4577214" y="3974268"/>
            <a:ext cx="205594" cy="326440"/>
          </a:xfrm>
          <a:prstGeom prst="downArrow">
            <a:avLst>
              <a:gd name="adj1" fmla="val 43953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627784" y="46531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건전지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635896" y="299695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전동기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6516216" y="30689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태양전지</a:t>
            </a:r>
            <a:endParaRPr lang="ko-KR" alt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67544" y="404664"/>
            <a:ext cx="1800200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내부 배선도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-77\Desktop\구미\본체1.png"/>
          <p:cNvPicPr>
            <a:picLocks noChangeAspect="1" noChangeArrowheads="1"/>
          </p:cNvPicPr>
          <p:nvPr/>
        </p:nvPicPr>
        <p:blipFill>
          <a:blip r:embed="rId2" cstate="print"/>
          <a:srcRect l="20863" t="25893" r="38187" b="10396"/>
          <a:stretch>
            <a:fillRect/>
          </a:stretch>
        </p:blipFill>
        <p:spPr bwMode="auto">
          <a:xfrm>
            <a:off x="4499992" y="1869412"/>
            <a:ext cx="3456384" cy="2459350"/>
          </a:xfrm>
          <a:prstGeom prst="rect">
            <a:avLst/>
          </a:prstGeom>
          <a:noFill/>
        </p:spPr>
      </p:pic>
      <p:pic>
        <p:nvPicPr>
          <p:cNvPr id="4" name="Picture 3" descr="C:\Users\user-77\Desktop\구미\본체7.png"/>
          <p:cNvPicPr>
            <a:picLocks noChangeAspect="1" noChangeArrowheads="1"/>
          </p:cNvPicPr>
          <p:nvPr/>
        </p:nvPicPr>
        <p:blipFill>
          <a:blip r:embed="rId3" cstate="print"/>
          <a:srcRect l="30313" t="27615" r="37400" b="22449"/>
          <a:stretch>
            <a:fillRect/>
          </a:stretch>
        </p:blipFill>
        <p:spPr bwMode="auto">
          <a:xfrm>
            <a:off x="539552" y="1869412"/>
            <a:ext cx="3528392" cy="2495692"/>
          </a:xfrm>
          <a:prstGeom prst="rect">
            <a:avLst/>
          </a:prstGeom>
          <a:noFill/>
        </p:spPr>
      </p:pic>
      <p:sp>
        <p:nvSpPr>
          <p:cNvPr id="11" name="아래쪽 화살표 10"/>
          <p:cNvSpPr/>
          <p:nvPr/>
        </p:nvSpPr>
        <p:spPr>
          <a:xfrm rot="5400000" flipH="1">
            <a:off x="3023828" y="2024844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131840" y="17745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센서에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빨대 조립</a:t>
            </a:r>
            <a:endParaRPr lang="ko-KR" altLang="en-US" dirty="0"/>
          </a:p>
        </p:txBody>
      </p:sp>
      <p:sp>
        <p:nvSpPr>
          <p:cNvPr id="15" name="아래쪽 화살표 14"/>
          <p:cNvSpPr/>
          <p:nvPr/>
        </p:nvSpPr>
        <p:spPr>
          <a:xfrm rot="4730919">
            <a:off x="7332079" y="2700560"/>
            <a:ext cx="288032" cy="432048"/>
          </a:xfrm>
          <a:prstGeom prst="downArrow">
            <a:avLst>
              <a:gd name="adj1" fmla="val 43953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524328" y="208543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전동기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스위치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키</a:t>
            </a:r>
            <a:r>
              <a:rPr lang="ko-KR" altLang="en-US" dirty="0"/>
              <a:t>기</a:t>
            </a:r>
          </a:p>
        </p:txBody>
      </p:sp>
      <p:pic>
        <p:nvPicPr>
          <p:cNvPr id="8194" name="Picture 2" descr="C:\Users\user-77\Desktop\구미\백열등.png"/>
          <p:cNvPicPr>
            <a:picLocks noChangeAspect="1" noChangeArrowheads="1"/>
          </p:cNvPicPr>
          <p:nvPr/>
        </p:nvPicPr>
        <p:blipFill>
          <a:blip r:embed="rId4" cstate="print"/>
          <a:srcRect l="35038" t="19006" r="48425" b="20727"/>
          <a:stretch>
            <a:fillRect/>
          </a:stretch>
        </p:blipFill>
        <p:spPr bwMode="auto">
          <a:xfrm rot="1224583">
            <a:off x="6645830" y="260648"/>
            <a:ext cx="878498" cy="146416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9552" y="46531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539552" y="4581128"/>
            <a:ext cx="8064896" cy="16561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스위치를 켜서 전동기가 동작되는지 확인한다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를 손으로 가리면 전지의 힘으로 전동기가 움직이고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와 태양전지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햇볕이나 백열등을 비추어 주면 태양 전지의 힘으로만 움직이게된다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rot="3060000">
            <a:off x="6648861" y="1785450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rot="3060000">
            <a:off x="6603502" y="1599669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rot="3060000">
            <a:off x="6860410" y="1698104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67544" y="404664"/>
            <a:ext cx="187220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동작 해보기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04664"/>
            <a:ext cx="2448272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동작시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유의 사항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196752"/>
            <a:ext cx="8064896" cy="41044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스위치를 켜서 전구의 빛이나 태양을 태양전지에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비추어전동기가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동작되는지 확인한다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를 손으로 가리면 전지의 힘으로 전동기가 움직이고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와 태양전지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햇볕이나 백열등을 비추어 주면 태양 전지의 힘으로만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움직이게된다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단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태양전지와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의 면이 빛의 입사각에 동일하게 하여 주고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를 빛의 세기에 따라 예민하게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동작하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기 때문에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빨대와 더불어 검정 테이프로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동작이 잘되게 빨대 속에 있는 </a:t>
            </a:r>
            <a:r>
              <a:rPr kumimoji="0" lang="en-US" altLang="ko-KR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Cds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의 빛의 입사량을 조절하여야만 된다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아울러 태양전지가 전류의 세기가 약하므로 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LED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를 제거하면 원활한 동작이 이루어 질 수가 있다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568976" cy="43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5143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692697"/>
            <a:ext cx="1728192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사전 지식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480720" cy="48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화살표 연결선 5"/>
          <p:cNvCxnSpPr/>
          <p:nvPr/>
        </p:nvCxnSpPr>
        <p:spPr>
          <a:xfrm flipV="1">
            <a:off x="2195736" y="908720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5816" y="692696"/>
            <a:ext cx="446449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화석에너지의 고갈에 대비한 태양전지란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Solar Energy – A Bright Idea!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ea typeface="굴림" charset="-127"/>
              </a:rPr>
              <a:t>“I’d put my money on the sun and solar energy. What a source of power! I hope we don’t have to wait ‘til oil and coal run out before we tackle that.”</a:t>
            </a:r>
          </a:p>
          <a:p>
            <a:pPr>
              <a:buFont typeface="Arial" charset="0"/>
              <a:buNone/>
            </a:pPr>
            <a:r>
              <a:rPr lang="en-US" altLang="ko-KR" dirty="0" smtClean="0">
                <a:ea typeface="굴림" charset="-127"/>
              </a:rPr>
              <a:t>				- Thomas Edison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33800"/>
            <a:ext cx="2143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424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7687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끝</a:t>
            </a:r>
            <a:endParaRPr lang="en-US" altLang="ko-KR" sz="72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72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감사합니다</a:t>
            </a:r>
            <a:endParaRPr lang="ko-KR" altLang="en-US" sz="72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468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3957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77381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229201"/>
            <a:ext cx="820891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016" y="3068960"/>
            <a:ext cx="1728192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태양전지</a:t>
            </a:r>
          </a:p>
        </p:txBody>
      </p:sp>
      <p:sp>
        <p:nvSpPr>
          <p:cNvPr id="7" name="오른쪽 화살표 6"/>
          <p:cNvSpPr/>
          <p:nvPr/>
        </p:nvSpPr>
        <p:spPr>
          <a:xfrm rot="5592293">
            <a:off x="5436096" y="3573016"/>
            <a:ext cx="288032" cy="28803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5157192"/>
            <a:ext cx="1619672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태양열에너지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835696" y="2060848"/>
            <a:ext cx="705678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smtClean="0"/>
              <a:t>태양광 발전은 반도체</a:t>
            </a:r>
            <a:r>
              <a:rPr lang="en-US" altLang="ko-KR" dirty="0" smtClean="0"/>
              <a:t>(semiconductor)</a:t>
            </a:r>
            <a:r>
              <a:rPr lang="ko-KR" altLang="en-US" dirty="0" smtClean="0"/>
              <a:t>로 만들어진 태양전지</a:t>
            </a:r>
            <a:r>
              <a:rPr lang="en-US" altLang="ko-KR" dirty="0" smtClean="0"/>
              <a:t>(photovoltaic cell)</a:t>
            </a:r>
            <a:r>
              <a:rPr lang="ko-KR" altLang="en-US" dirty="0" smtClean="0"/>
              <a:t>에 빛에너지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광자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투입되면 전자의 이동이 일어나서 전류가 흐르고 전기가 발생하는 원리를 이용하는 것이다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33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ostfiles4.naver.net/data43/2009/3/13/67/bluecar-electric-b0-pininfarina-photo-002_yupspd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2402963" cy="1944216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77245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7"/>
            <a:ext cx="3312368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95736" y="2996952"/>
            <a:ext cx="3240360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태양전지가 대체품이다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onn.co.kr/upload/shop_goods/13323136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2304256" cy="2304256"/>
          </a:xfrm>
          <a:prstGeom prst="rect">
            <a:avLst/>
          </a:prstGeom>
          <a:noFill/>
        </p:spPr>
      </p:pic>
      <p:pic>
        <p:nvPicPr>
          <p:cNvPr id="31748" name="Picture 4" descr="http://www.wonn.co.kr/upload/shop_goods/13034556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2286000" cy="2286001"/>
          </a:xfrm>
          <a:prstGeom prst="rect">
            <a:avLst/>
          </a:prstGeom>
          <a:noFill/>
        </p:spPr>
      </p:pic>
      <p:pic>
        <p:nvPicPr>
          <p:cNvPr id="31750" name="Picture 6" descr="http://www.wonn.co.kr/upload/shop_goods/13009546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530252" cy="2530252"/>
          </a:xfrm>
          <a:prstGeom prst="rect">
            <a:avLst/>
          </a:prstGeom>
          <a:noFill/>
        </p:spPr>
      </p:pic>
      <p:pic>
        <p:nvPicPr>
          <p:cNvPr id="5" name="_x43128936" descr="EMB0000163009bb"/>
          <p:cNvPicPr>
            <a:picLocks noChangeAspect="1" noChangeArrowheads="1"/>
          </p:cNvPicPr>
          <p:nvPr/>
        </p:nvPicPr>
        <p:blipFill>
          <a:blip r:embed="rId5" cstate="print"/>
          <a:srcRect r="906" b="60049"/>
          <a:stretch>
            <a:fillRect/>
          </a:stretch>
        </p:blipFill>
        <p:spPr bwMode="auto">
          <a:xfrm>
            <a:off x="1115615" y="4005064"/>
            <a:ext cx="6525033" cy="136815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5589240"/>
            <a:ext cx="691276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태양전지</a:t>
            </a:r>
            <a:r>
              <a:rPr kumimoji="0" lang="ko-KR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와  </a:t>
            </a:r>
            <a:r>
              <a:rPr kumimoji="0" lang="ko-KR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건전지</a:t>
            </a:r>
            <a:r>
              <a:rPr kumimoji="0" lang="ko-KR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를 사용하여 모형 </a:t>
            </a:r>
            <a:r>
              <a:rPr kumimoji="0" lang="ko-KR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하이브리드</a:t>
            </a:r>
            <a:r>
              <a:rPr kumimoji="0" lang="ko-KR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자동차를 만들어 보자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ko-KR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04664"/>
            <a:ext cx="3168352" cy="648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오늘의 연수는</a:t>
            </a:r>
            <a:r>
              <a:rPr kumimoji="0" lang="en-US" altLang="ko-K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ko-KR" alt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3034680" cy="57606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연수용</a:t>
            </a:r>
            <a:r>
              <a:rPr lang="en-US" altLang="ko-KR" sz="2400" dirty="0" smtClean="0"/>
              <a:t>)</a:t>
            </a:r>
            <a:endParaRPr lang="ko-KR" altLang="en-US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552" y="1412776"/>
          <a:ext cx="8165976" cy="1908118"/>
        </p:xfrm>
        <a:graphic>
          <a:graphicData uri="http://schemas.openxmlformats.org/drawingml/2006/table">
            <a:tbl>
              <a:tblPr/>
              <a:tblGrid>
                <a:gridCol w="1961072"/>
                <a:gridCol w="1396567"/>
                <a:gridCol w="725349"/>
                <a:gridCol w="2036923"/>
                <a:gridCol w="1368921"/>
                <a:gridCol w="677144"/>
              </a:tblGrid>
              <a:tr h="35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전자회로조립물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50X50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우드락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A4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기어박스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전동기포함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플라스틱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각봉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✕200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태양전지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85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Χ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55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3V 150mA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빨대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✕200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바퀴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우드락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66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✕4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4EA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건전지 케이스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1.5VX2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1EA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1979712" y="3501008"/>
            <a:ext cx="4824536" cy="3321660"/>
            <a:chOff x="1979712" y="3501008"/>
            <a:chExt cx="4824536" cy="3321660"/>
          </a:xfrm>
        </p:grpSpPr>
        <p:pic>
          <p:nvPicPr>
            <p:cNvPr id="2" name="Picture 2" descr="C:\Users\user-77\Desktop\구미\본체5.png"/>
            <p:cNvPicPr>
              <a:picLocks noChangeAspect="1" noChangeArrowheads="1"/>
            </p:cNvPicPr>
            <p:nvPr/>
          </p:nvPicPr>
          <p:blipFill>
            <a:blip r:embed="rId3" cstate="print"/>
            <a:srcRect l="30313" t="19006" r="30313" b="10396"/>
            <a:stretch>
              <a:fillRect/>
            </a:stretch>
          </p:blipFill>
          <p:spPr bwMode="auto">
            <a:xfrm>
              <a:off x="2627784" y="3501008"/>
              <a:ext cx="3600400" cy="29523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79712" y="39330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00192" y="40677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35637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③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9712" y="51200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7130" y="60932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2200" y="58052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⑥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7330" y="64533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⑦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4008" y="64533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⑧</a:t>
              </a:r>
              <a:endParaRPr lang="ko-KR" altLang="en-US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H="1" flipV="1">
              <a:off x="2267744" y="4149080"/>
              <a:ext cx="1728192" cy="7200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H="1">
              <a:off x="5364088" y="3789040"/>
              <a:ext cx="104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H="1">
              <a:off x="4661426" y="4235028"/>
              <a:ext cx="1728000" cy="468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H="1">
              <a:off x="2267744" y="5013176"/>
              <a:ext cx="432048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2303856" y="6309320"/>
              <a:ext cx="972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6156176" y="5373216"/>
              <a:ext cx="36004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>
              <a:off x="3959936" y="5373216"/>
              <a:ext cx="36000" cy="118800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4824032" y="5517344"/>
              <a:ext cx="36000" cy="104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/>
          <p:cNvSpPr/>
          <p:nvPr/>
        </p:nvSpPr>
        <p:spPr>
          <a:xfrm>
            <a:off x="4211960" y="816958"/>
            <a:ext cx="468052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dirty="0" smtClean="0"/>
              <a:t>태양광을 이용하여 움직이는 자동차 만들기</a:t>
            </a:r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3491880" y="98072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직선 연결선 215"/>
          <p:cNvCxnSpPr/>
          <p:nvPr/>
        </p:nvCxnSpPr>
        <p:spPr>
          <a:xfrm flipH="1">
            <a:off x="2047594" y="1870918"/>
            <a:ext cx="25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98"/>
          <p:cNvGrpSpPr/>
          <p:nvPr/>
        </p:nvGrpSpPr>
        <p:grpSpPr>
          <a:xfrm rot="5400000">
            <a:off x="4360476" y="4238556"/>
            <a:ext cx="2016224" cy="1296144"/>
            <a:chOff x="5652120" y="1772816"/>
            <a:chExt cx="1512168" cy="989060"/>
          </a:xfrm>
        </p:grpSpPr>
        <p:grpSp>
          <p:nvGrpSpPr>
            <p:cNvPr id="3" name="그룹 42"/>
            <p:cNvGrpSpPr/>
            <p:nvPr/>
          </p:nvGrpSpPr>
          <p:grpSpPr>
            <a:xfrm>
              <a:off x="5652120" y="1772816"/>
              <a:ext cx="1512168" cy="989060"/>
              <a:chOff x="4499992" y="2151908"/>
              <a:chExt cx="2160240" cy="1349100"/>
            </a:xfrm>
          </p:grpSpPr>
          <p:pic>
            <p:nvPicPr>
              <p:cNvPr id="202" name="Picture 2" descr="D:\교과서원고\축구로봇 만들기도면\조정장치\배선도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9075" t="28126" r="31435" b="48713"/>
              <a:stretch>
                <a:fillRect/>
              </a:stretch>
            </p:blipFill>
            <p:spPr bwMode="auto">
              <a:xfrm>
                <a:off x="4499992" y="2204864"/>
                <a:ext cx="2160240" cy="1296144"/>
              </a:xfrm>
              <a:prstGeom prst="rect">
                <a:avLst/>
              </a:prstGeom>
              <a:noFill/>
            </p:spPr>
          </p:pic>
          <p:sp>
            <p:nvSpPr>
              <p:cNvPr id="203" name="직사각형 202"/>
              <p:cNvSpPr/>
              <p:nvPr/>
            </p:nvSpPr>
            <p:spPr>
              <a:xfrm>
                <a:off x="5436096" y="2151908"/>
                <a:ext cx="115212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01" name="직선 연결선 200"/>
            <p:cNvCxnSpPr/>
            <p:nvPr/>
          </p:nvCxnSpPr>
          <p:spPr>
            <a:xfrm flipV="1">
              <a:off x="6212921" y="1834735"/>
              <a:ext cx="8280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타원 119"/>
          <p:cNvSpPr/>
          <p:nvPr/>
        </p:nvSpPr>
        <p:spPr>
          <a:xfrm>
            <a:off x="4929426" y="457423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168830" y="587727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206" name="직선 연결선 205"/>
          <p:cNvCxnSpPr/>
          <p:nvPr/>
        </p:nvCxnSpPr>
        <p:spPr>
          <a:xfrm flipH="1">
            <a:off x="4212040" y="4636100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타원 207"/>
          <p:cNvSpPr/>
          <p:nvPr/>
        </p:nvSpPr>
        <p:spPr>
          <a:xfrm>
            <a:off x="4936540" y="41665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그룹 212"/>
          <p:cNvGrpSpPr/>
          <p:nvPr/>
        </p:nvGrpSpPr>
        <p:grpSpPr>
          <a:xfrm>
            <a:off x="4726142" y="2061064"/>
            <a:ext cx="553232" cy="1196746"/>
            <a:chOff x="4932040" y="1556792"/>
            <a:chExt cx="553232" cy="1196746"/>
          </a:xfrm>
        </p:grpSpPr>
        <p:pic>
          <p:nvPicPr>
            <p:cNvPr id="1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034" t="20087" r="38894" b="24166"/>
            <a:stretch>
              <a:fillRect/>
            </a:stretch>
          </p:blipFill>
          <p:spPr bwMode="auto">
            <a:xfrm>
              <a:off x="4932040" y="1556792"/>
              <a:ext cx="553232" cy="119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타원 209"/>
            <p:cNvSpPr/>
            <p:nvPr/>
          </p:nvSpPr>
          <p:spPr>
            <a:xfrm>
              <a:off x="5130101" y="263691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11" name="타원 210"/>
            <p:cNvSpPr/>
            <p:nvPr/>
          </p:nvSpPr>
          <p:spPr>
            <a:xfrm>
              <a:off x="5299753" y="264553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09" name="타원 208"/>
            <p:cNvSpPr/>
            <p:nvPr/>
          </p:nvSpPr>
          <p:spPr>
            <a:xfrm>
              <a:off x="4965833" y="263542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212" name="직선 연결선 211"/>
          <p:cNvCxnSpPr/>
          <p:nvPr/>
        </p:nvCxnSpPr>
        <p:spPr>
          <a:xfrm flipV="1">
            <a:off x="4979670" y="3230444"/>
            <a:ext cx="0" cy="97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직사각형 225"/>
          <p:cNvSpPr/>
          <p:nvPr/>
        </p:nvSpPr>
        <p:spPr>
          <a:xfrm flipH="1">
            <a:off x="5178200" y="2562627"/>
            <a:ext cx="694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스위치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227" name="직선 연결선 226"/>
          <p:cNvCxnSpPr/>
          <p:nvPr/>
        </p:nvCxnSpPr>
        <p:spPr>
          <a:xfrm flipV="1">
            <a:off x="4576500" y="1862292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 flipH="1">
            <a:off x="4567898" y="3204566"/>
            <a:ext cx="2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/>
          <p:cNvCxnSpPr/>
          <p:nvPr/>
        </p:nvCxnSpPr>
        <p:spPr>
          <a:xfrm flipV="1">
            <a:off x="6131798" y="3448052"/>
            <a:ext cx="0" cy="25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직선 연결선 233"/>
          <p:cNvCxnSpPr/>
          <p:nvPr/>
        </p:nvCxnSpPr>
        <p:spPr>
          <a:xfrm flipH="1">
            <a:off x="2051720" y="5949280"/>
            <a:ext cx="41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2" descr="D:\교과서원고\축구로봇 만들기도면\조정장치\배선도2.png"/>
          <p:cNvPicPr>
            <a:picLocks noChangeAspect="1" noChangeArrowheads="1"/>
          </p:cNvPicPr>
          <p:nvPr/>
        </p:nvPicPr>
        <p:blipFill>
          <a:blip r:embed="rId3" cstate="print"/>
          <a:srcRect l="22088" t="29590" r="59921" b="48713"/>
          <a:stretch>
            <a:fillRect/>
          </a:stretch>
        </p:blipFill>
        <p:spPr bwMode="auto">
          <a:xfrm>
            <a:off x="683568" y="2825399"/>
            <a:ext cx="1116124" cy="837093"/>
          </a:xfrm>
          <a:prstGeom prst="rect">
            <a:avLst/>
          </a:prstGeom>
          <a:noFill/>
        </p:spPr>
      </p:pic>
      <p:cxnSp>
        <p:nvCxnSpPr>
          <p:cNvPr id="236" name="직선 연결선 235"/>
          <p:cNvCxnSpPr/>
          <p:nvPr/>
        </p:nvCxnSpPr>
        <p:spPr>
          <a:xfrm flipH="1">
            <a:off x="1733684" y="3115306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/>
          <p:cNvCxnSpPr/>
          <p:nvPr/>
        </p:nvCxnSpPr>
        <p:spPr>
          <a:xfrm flipH="1">
            <a:off x="1739310" y="3308078"/>
            <a:ext cx="3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연결선 237"/>
          <p:cNvCxnSpPr/>
          <p:nvPr/>
        </p:nvCxnSpPr>
        <p:spPr>
          <a:xfrm flipV="1">
            <a:off x="2047594" y="1881184"/>
            <a:ext cx="0" cy="126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직선 연결선 238"/>
          <p:cNvCxnSpPr/>
          <p:nvPr/>
        </p:nvCxnSpPr>
        <p:spPr>
          <a:xfrm flipV="1">
            <a:off x="2047594" y="3308078"/>
            <a:ext cx="0" cy="262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타원 239"/>
          <p:cNvSpPr/>
          <p:nvPr/>
        </p:nvSpPr>
        <p:spPr>
          <a:xfrm>
            <a:off x="1982724" y="305606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41" name="타원 240"/>
          <p:cNvSpPr/>
          <p:nvPr/>
        </p:nvSpPr>
        <p:spPr>
          <a:xfrm>
            <a:off x="1984212" y="32664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44" name="직사각형 243"/>
          <p:cNvSpPr/>
          <p:nvPr/>
        </p:nvSpPr>
        <p:spPr>
          <a:xfrm flipH="1">
            <a:off x="904092" y="2582372"/>
            <a:ext cx="694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건전지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45" name="직사각형 244"/>
          <p:cNvSpPr/>
          <p:nvPr/>
        </p:nvSpPr>
        <p:spPr>
          <a:xfrm flipH="1">
            <a:off x="5106192" y="3653866"/>
            <a:ext cx="694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전동기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pic>
        <p:nvPicPr>
          <p:cNvPr id="260" name="_x40569792" descr="EMB00000b0c1179"/>
          <p:cNvPicPr>
            <a:picLocks noChangeAspect="1" noChangeArrowheads="1"/>
          </p:cNvPicPr>
          <p:nvPr/>
        </p:nvPicPr>
        <p:blipFill>
          <a:blip r:embed="rId5" cstate="print"/>
          <a:srcRect t="5280" r="22001" b="41915"/>
          <a:stretch>
            <a:fillRect/>
          </a:stretch>
        </p:blipFill>
        <p:spPr bwMode="auto">
          <a:xfrm>
            <a:off x="6160676" y="3446468"/>
            <a:ext cx="2246650" cy="864096"/>
          </a:xfrm>
          <a:prstGeom prst="rect">
            <a:avLst/>
          </a:prstGeom>
          <a:noFill/>
        </p:spPr>
      </p:pic>
      <p:cxnSp>
        <p:nvCxnSpPr>
          <p:cNvPr id="261" name="직선 연결선 260"/>
          <p:cNvCxnSpPr/>
          <p:nvPr/>
        </p:nvCxnSpPr>
        <p:spPr>
          <a:xfrm flipV="1">
            <a:off x="6883756" y="3285056"/>
            <a:ext cx="0" cy="4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직선 연결선 262"/>
          <p:cNvCxnSpPr/>
          <p:nvPr/>
        </p:nvCxnSpPr>
        <p:spPr>
          <a:xfrm flipV="1">
            <a:off x="6719488" y="3456630"/>
            <a:ext cx="0" cy="3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타원 263"/>
          <p:cNvSpPr/>
          <p:nvPr/>
        </p:nvSpPr>
        <p:spPr>
          <a:xfrm>
            <a:off x="6654618" y="337310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265" name="직선 연결선 264"/>
          <p:cNvCxnSpPr/>
          <p:nvPr/>
        </p:nvCxnSpPr>
        <p:spPr>
          <a:xfrm flipH="1">
            <a:off x="6123252" y="3446468"/>
            <a:ext cx="5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7096780" y="428036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FF0000"/>
                </a:solidFill>
              </a:rPr>
              <a:t>태양전지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808748" y="338549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</a:rPr>
              <a:t>+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70" name="직사각형 269"/>
          <p:cNvSpPr/>
          <p:nvPr/>
        </p:nvSpPr>
        <p:spPr>
          <a:xfrm flipH="1">
            <a:off x="1048108" y="3575639"/>
            <a:ext cx="4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</a:rPr>
              <a:t>3V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71" name="직사각형 270"/>
          <p:cNvSpPr/>
          <p:nvPr/>
        </p:nvSpPr>
        <p:spPr>
          <a:xfrm flipH="1">
            <a:off x="7312804" y="4462613"/>
            <a:ext cx="4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</a:rPr>
              <a:t>3V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272" name="직선 연결선 271"/>
          <p:cNvCxnSpPr/>
          <p:nvPr/>
        </p:nvCxnSpPr>
        <p:spPr>
          <a:xfrm flipH="1">
            <a:off x="5170942" y="3212976"/>
            <a:ext cx="17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타원 261"/>
          <p:cNvSpPr/>
          <p:nvPr/>
        </p:nvSpPr>
        <p:spPr>
          <a:xfrm>
            <a:off x="6827512" y="316032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09" name="직선 연결선 108"/>
          <p:cNvCxnSpPr/>
          <p:nvPr/>
        </p:nvCxnSpPr>
        <p:spPr>
          <a:xfrm flipV="1">
            <a:off x="4211960" y="4607006"/>
            <a:ext cx="0" cy="136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ne 32"/>
          <p:cNvSpPr>
            <a:spLocks noChangeShapeType="1"/>
          </p:cNvSpPr>
          <p:nvPr/>
        </p:nvSpPr>
        <p:spPr bwMode="auto">
          <a:xfrm rot="4373836">
            <a:off x="8067971" y="3369626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1" name="Line 32"/>
          <p:cNvSpPr>
            <a:spLocks noChangeShapeType="1"/>
          </p:cNvSpPr>
          <p:nvPr/>
        </p:nvSpPr>
        <p:spPr bwMode="auto">
          <a:xfrm rot="4373836">
            <a:off x="8022612" y="3183845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dirty="0"/>
          </a:p>
        </p:txBody>
      </p:sp>
      <p:cxnSp>
        <p:nvCxnSpPr>
          <p:cNvPr id="48" name="직선 화살표 연결선 47"/>
          <p:cNvCxnSpPr/>
          <p:nvPr/>
        </p:nvCxnSpPr>
        <p:spPr>
          <a:xfrm flipV="1">
            <a:off x="1979712" y="62068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02128" y="424418"/>
            <a:ext cx="165618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스위치 타입</a:t>
            </a:r>
            <a:endParaRPr lang="ko-KR" altLang="en-US" dirty="0"/>
          </a:p>
        </p:txBody>
      </p:sp>
      <p:cxnSp>
        <p:nvCxnSpPr>
          <p:cNvPr id="53" name="직선 화살표 연결선 52"/>
          <p:cNvCxnSpPr/>
          <p:nvPr/>
        </p:nvCxnSpPr>
        <p:spPr>
          <a:xfrm flipV="1">
            <a:off x="4353640" y="598598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76056" y="402328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수동식</a:t>
            </a:r>
            <a:endParaRPr lang="ko-KR" altLang="en-US" dirty="0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711434" y="2743756"/>
            <a:ext cx="360058" cy="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709098" y="3212976"/>
            <a:ext cx="360058" cy="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_</a:t>
            </a:r>
            <a:endParaRPr lang="en-US" altLang="ko-KR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회로도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 descr="C:\Users\user-77\Desktop\구미\본체3-1.png"/>
          <p:cNvPicPr>
            <a:picLocks noChangeAspect="1" noChangeArrowheads="1"/>
          </p:cNvPicPr>
          <p:nvPr/>
        </p:nvPicPr>
        <p:blipFill>
          <a:blip r:embed="rId6" cstate="print"/>
          <a:srcRect l="33075" t="30138" r="33063" b="19633"/>
          <a:stretch>
            <a:fillRect/>
          </a:stretch>
        </p:blipFill>
        <p:spPr bwMode="auto">
          <a:xfrm>
            <a:off x="6372200" y="1"/>
            <a:ext cx="2771800" cy="193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72"/>
          <p:cNvGrpSpPr/>
          <p:nvPr/>
        </p:nvGrpSpPr>
        <p:grpSpPr>
          <a:xfrm>
            <a:off x="683568" y="1430244"/>
            <a:ext cx="7723758" cy="4519036"/>
            <a:chOff x="967100" y="980728"/>
            <a:chExt cx="7723758" cy="4519036"/>
          </a:xfrm>
        </p:grpSpPr>
        <p:cxnSp>
          <p:nvCxnSpPr>
            <p:cNvPr id="216" name="직선 연결선 215"/>
            <p:cNvCxnSpPr/>
            <p:nvPr/>
          </p:nvCxnSpPr>
          <p:spPr>
            <a:xfrm flipH="1">
              <a:off x="2331126" y="1421402"/>
              <a:ext cx="482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198"/>
            <p:cNvGrpSpPr/>
            <p:nvPr/>
          </p:nvGrpSpPr>
          <p:grpSpPr>
            <a:xfrm rot="5400000">
              <a:off x="4644008" y="3789040"/>
              <a:ext cx="2016224" cy="1296144"/>
              <a:chOff x="5652120" y="1772816"/>
              <a:chExt cx="1512168" cy="989060"/>
            </a:xfrm>
          </p:grpSpPr>
          <p:grpSp>
            <p:nvGrpSpPr>
              <p:cNvPr id="4" name="그룹 42"/>
              <p:cNvGrpSpPr/>
              <p:nvPr/>
            </p:nvGrpSpPr>
            <p:grpSpPr>
              <a:xfrm>
                <a:off x="5652120" y="1772816"/>
                <a:ext cx="1512168" cy="989060"/>
                <a:chOff x="4499992" y="2151908"/>
                <a:chExt cx="2160240" cy="1349100"/>
              </a:xfrm>
            </p:grpSpPr>
            <p:pic>
              <p:nvPicPr>
                <p:cNvPr id="202" name="Picture 2" descr="D:\교과서원고\축구로봇 만들기도면\조정장치\배선도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9075" t="28126" r="31435" b="48713"/>
                <a:stretch>
                  <a:fillRect/>
                </a:stretch>
              </p:blipFill>
              <p:spPr bwMode="auto">
                <a:xfrm>
                  <a:off x="4499992" y="2204864"/>
                  <a:ext cx="2160240" cy="1296144"/>
                </a:xfrm>
                <a:prstGeom prst="rect">
                  <a:avLst/>
                </a:prstGeom>
                <a:noFill/>
              </p:spPr>
            </p:pic>
            <p:sp>
              <p:nvSpPr>
                <p:cNvPr id="203" name="직사각형 202"/>
                <p:cNvSpPr/>
                <p:nvPr/>
              </p:nvSpPr>
              <p:spPr>
                <a:xfrm>
                  <a:off x="5436096" y="2151908"/>
                  <a:ext cx="1152128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1" name="직선 연결선 200"/>
              <p:cNvCxnSpPr/>
              <p:nvPr/>
            </p:nvCxnSpPr>
            <p:spPr>
              <a:xfrm flipV="1">
                <a:off x="6212921" y="1834735"/>
                <a:ext cx="82809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7" descr="http://2.bp.blogspot.com/-7tmfBgSEDMM/TnNTOPU6gtI/AAAAAAAAA5Y/A-i97OOmbL0/s200/LDR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698459">
              <a:off x="2335113" y="3795849"/>
              <a:ext cx="784363" cy="847959"/>
            </a:xfrm>
            <a:prstGeom prst="rect">
              <a:avLst/>
            </a:prstGeom>
            <a:noFill/>
          </p:spPr>
        </p:pic>
        <p:cxnSp>
          <p:nvCxnSpPr>
            <p:cNvPr id="15" name="직선 연결선 14"/>
            <p:cNvCxnSpPr/>
            <p:nvPr/>
          </p:nvCxnSpPr>
          <p:spPr>
            <a:xfrm flipH="1" flipV="1">
              <a:off x="2966452" y="2061016"/>
              <a:ext cx="0" cy="15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타원 77"/>
            <p:cNvSpPr/>
            <p:nvPr/>
          </p:nvSpPr>
          <p:spPr>
            <a:xfrm>
              <a:off x="2917052" y="39545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20" name="타원 119"/>
            <p:cNvSpPr/>
            <p:nvPr/>
          </p:nvSpPr>
          <p:spPr>
            <a:xfrm>
              <a:off x="5212958" y="412471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6290078" y="136515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2914917" y="136515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2900656" y="3507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2800678" y="45856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2907163" y="436510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grpSp>
          <p:nvGrpSpPr>
            <p:cNvPr id="5" name="그룹 213"/>
            <p:cNvGrpSpPr/>
            <p:nvPr/>
          </p:nvGrpSpPr>
          <p:grpSpPr>
            <a:xfrm>
              <a:off x="2339751" y="2467256"/>
              <a:ext cx="726845" cy="615956"/>
              <a:chOff x="2005782" y="2380996"/>
              <a:chExt cx="726845" cy="615956"/>
            </a:xfrm>
          </p:grpSpPr>
          <p:sp>
            <p:nvSpPr>
              <p:cNvPr id="37" name="모서리가 둥근 직사각형 36"/>
              <p:cNvSpPr/>
              <p:nvPr/>
            </p:nvSpPr>
            <p:spPr>
              <a:xfrm rot="5400000">
                <a:off x="2316637" y="2580962"/>
                <a:ext cx="615956" cy="216024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 rot="5400000" flipH="1">
                <a:off x="2596617" y="2385378"/>
                <a:ext cx="55996" cy="216024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 rot="5400000" flipH="1">
                <a:off x="2596617" y="2503890"/>
                <a:ext cx="55996" cy="21602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 rot="5400000" flipH="1">
                <a:off x="2596617" y="2638525"/>
                <a:ext cx="55996" cy="21602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84555" y="2651491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FF0000"/>
                    </a:solidFill>
                  </a:rPr>
                  <a:t>1㏀</a:t>
                </a:r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 flipH="1">
                <a:off x="2005782" y="2449535"/>
                <a:ext cx="5140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FF0000"/>
                    </a:solidFill>
                  </a:rPr>
                  <a:t>저항</a:t>
                </a:r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2267744" y="3356992"/>
              <a:ext cx="576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 err="1" smtClean="0">
                  <a:solidFill>
                    <a:srgbClr val="FF0000"/>
                  </a:solidFill>
                </a:rPr>
                <a:t>CdS</a:t>
              </a:r>
              <a:endParaRPr lang="en-US" altLang="ko-KR" sz="1600" dirty="0">
                <a:solidFill>
                  <a:srgbClr val="FF0000"/>
                </a:solidFill>
              </a:endParaRP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rot="1026164">
              <a:off x="2041000" y="3751573"/>
              <a:ext cx="240431" cy="36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 rot="1026164">
              <a:off x="1964622" y="3832700"/>
              <a:ext cx="305446" cy="56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914107" y="199897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5117698" y="135953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174" name="직선 연결선 173"/>
            <p:cNvCxnSpPr/>
            <p:nvPr/>
          </p:nvCxnSpPr>
          <p:spPr>
            <a:xfrm flipV="1">
              <a:off x="4194542" y="3601396"/>
              <a:ext cx="0" cy="10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/>
            <p:cNvCxnSpPr/>
            <p:nvPr/>
          </p:nvCxnSpPr>
          <p:spPr>
            <a:xfrm flipH="1">
              <a:off x="2987880" y="4005064"/>
              <a:ext cx="6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/>
            <p:cNvCxnSpPr/>
            <p:nvPr/>
          </p:nvCxnSpPr>
          <p:spPr>
            <a:xfrm flipV="1">
              <a:off x="2961753" y="3627606"/>
              <a:ext cx="0" cy="79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/>
            <p:nvPr/>
          </p:nvCxnSpPr>
          <p:spPr>
            <a:xfrm flipV="1">
              <a:off x="3592351" y="3514389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179"/>
            <p:cNvGrpSpPr/>
            <p:nvPr/>
          </p:nvGrpSpPr>
          <p:grpSpPr>
            <a:xfrm>
              <a:off x="3249729" y="2017303"/>
              <a:ext cx="769350" cy="1601930"/>
              <a:chOff x="3249729" y="2017303"/>
              <a:chExt cx="769350" cy="1601930"/>
            </a:xfrm>
          </p:grpSpPr>
          <p:pic>
            <p:nvPicPr>
              <p:cNvPr id="16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5241" t="32324" r="36514" b="16008"/>
              <a:stretch>
                <a:fillRect/>
              </a:stretch>
            </p:blipFill>
            <p:spPr bwMode="auto">
              <a:xfrm>
                <a:off x="3249729" y="2017303"/>
                <a:ext cx="769350" cy="1601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타원 112"/>
              <p:cNvSpPr/>
              <p:nvPr/>
            </p:nvSpPr>
            <p:spPr>
              <a:xfrm>
                <a:off x="3536605" y="350100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타원 177"/>
              <p:cNvSpPr/>
              <p:nvPr/>
            </p:nvSpPr>
            <p:spPr>
              <a:xfrm>
                <a:off x="3715132" y="350971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타원 178"/>
              <p:cNvSpPr/>
              <p:nvPr/>
            </p:nvSpPr>
            <p:spPr>
              <a:xfrm>
                <a:off x="3367618" y="350971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그룹 180"/>
            <p:cNvGrpSpPr/>
            <p:nvPr/>
          </p:nvGrpSpPr>
          <p:grpSpPr>
            <a:xfrm>
              <a:off x="4018674" y="2014967"/>
              <a:ext cx="769350" cy="1601930"/>
              <a:chOff x="3249729" y="2017303"/>
              <a:chExt cx="769350" cy="1601930"/>
            </a:xfrm>
          </p:grpSpPr>
          <p:pic>
            <p:nvPicPr>
              <p:cNvPr id="18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5241" t="32324" r="36514" b="16008"/>
              <a:stretch>
                <a:fillRect/>
              </a:stretch>
            </p:blipFill>
            <p:spPr bwMode="auto">
              <a:xfrm>
                <a:off x="3249729" y="2017303"/>
                <a:ext cx="769350" cy="1601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3" name="타원 182"/>
              <p:cNvSpPr/>
              <p:nvPr/>
            </p:nvSpPr>
            <p:spPr>
              <a:xfrm>
                <a:off x="3536605" y="350100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타원 183"/>
              <p:cNvSpPr/>
              <p:nvPr/>
            </p:nvSpPr>
            <p:spPr>
              <a:xfrm>
                <a:off x="3715132" y="350971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타원 184"/>
              <p:cNvSpPr/>
              <p:nvPr/>
            </p:nvSpPr>
            <p:spPr>
              <a:xfrm>
                <a:off x="3367618" y="350971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86" name="직선 연결선 185"/>
            <p:cNvCxnSpPr/>
            <p:nvPr/>
          </p:nvCxnSpPr>
          <p:spPr>
            <a:xfrm flipV="1">
              <a:off x="3419872" y="3579699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/>
            <p:cNvCxnSpPr/>
            <p:nvPr/>
          </p:nvCxnSpPr>
          <p:spPr>
            <a:xfrm flipH="1">
              <a:off x="3431021" y="3823876"/>
              <a:ext cx="93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/>
            <p:cNvCxnSpPr/>
            <p:nvPr/>
          </p:nvCxnSpPr>
          <p:spPr>
            <a:xfrm flipV="1">
              <a:off x="4355976" y="3573016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6" name="Picture 8" descr="light emitting diode construction"/>
            <p:cNvPicPr>
              <a:picLocks noChangeAspect="1" noChangeArrowheads="1"/>
            </p:cNvPicPr>
            <p:nvPr/>
          </p:nvPicPr>
          <p:blipFill>
            <a:blip r:embed="rId6" cstate="print"/>
            <a:srcRect r="6250" b="9826"/>
            <a:stretch>
              <a:fillRect/>
            </a:stretch>
          </p:blipFill>
          <p:spPr bwMode="auto">
            <a:xfrm flipH="1">
              <a:off x="6197793" y="1559792"/>
              <a:ext cx="615081" cy="1265468"/>
            </a:xfrm>
            <a:prstGeom prst="rect">
              <a:avLst/>
            </a:prstGeom>
            <a:noFill/>
          </p:spPr>
        </p:pic>
        <p:cxnSp>
          <p:nvCxnSpPr>
            <p:cNvPr id="204" name="직선 연결선 203"/>
            <p:cNvCxnSpPr/>
            <p:nvPr/>
          </p:nvCxnSpPr>
          <p:spPr>
            <a:xfrm flipV="1">
              <a:off x="3770629" y="3563277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/>
            <p:cNvCxnSpPr/>
            <p:nvPr/>
          </p:nvCxnSpPr>
          <p:spPr>
            <a:xfrm flipV="1">
              <a:off x="4534496" y="3555764"/>
              <a:ext cx="0" cy="19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/>
            <p:cNvCxnSpPr/>
            <p:nvPr/>
          </p:nvCxnSpPr>
          <p:spPr>
            <a:xfrm flipH="1">
              <a:off x="3762764" y="4186584"/>
              <a:ext cx="147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타원 206"/>
            <p:cNvSpPr/>
            <p:nvPr/>
          </p:nvSpPr>
          <p:spPr>
            <a:xfrm>
              <a:off x="4484252" y="412320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08" name="타원 207"/>
            <p:cNvSpPr/>
            <p:nvPr/>
          </p:nvSpPr>
          <p:spPr>
            <a:xfrm>
              <a:off x="5220072" y="371703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grpSp>
          <p:nvGrpSpPr>
            <p:cNvPr id="8" name="그룹 212"/>
            <p:cNvGrpSpPr/>
            <p:nvPr/>
          </p:nvGrpSpPr>
          <p:grpSpPr>
            <a:xfrm>
              <a:off x="5009674" y="1611548"/>
              <a:ext cx="553232" cy="1196746"/>
              <a:chOff x="4932040" y="1556792"/>
              <a:chExt cx="553232" cy="1196746"/>
            </a:xfrm>
          </p:grpSpPr>
          <p:pic>
            <p:nvPicPr>
              <p:cNvPr id="19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6034" t="20087" r="38894" b="24166"/>
              <a:stretch>
                <a:fillRect/>
              </a:stretch>
            </p:blipFill>
            <p:spPr bwMode="auto">
              <a:xfrm>
                <a:off x="4932040" y="1556792"/>
                <a:ext cx="553232" cy="1193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9" name="타원 208"/>
              <p:cNvSpPr/>
              <p:nvPr/>
            </p:nvSpPr>
            <p:spPr>
              <a:xfrm>
                <a:off x="4965833" y="26354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타원 209"/>
              <p:cNvSpPr/>
              <p:nvPr/>
            </p:nvSpPr>
            <p:spPr>
              <a:xfrm>
                <a:off x="5130101" y="263691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타원 210"/>
              <p:cNvSpPr/>
              <p:nvPr/>
            </p:nvSpPr>
            <p:spPr>
              <a:xfrm>
                <a:off x="5299753" y="264553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2" name="직선 연결선 211"/>
            <p:cNvCxnSpPr/>
            <p:nvPr/>
          </p:nvCxnSpPr>
          <p:spPr>
            <a:xfrm flipV="1">
              <a:off x="5263202" y="2780928"/>
              <a:ext cx="0" cy="97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직선 연결선 214"/>
            <p:cNvCxnSpPr/>
            <p:nvPr/>
          </p:nvCxnSpPr>
          <p:spPr>
            <a:xfrm flipV="1">
              <a:off x="2961753" y="1412848"/>
              <a:ext cx="0" cy="64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216"/>
            <p:cNvGrpSpPr/>
            <p:nvPr/>
          </p:nvGrpSpPr>
          <p:grpSpPr>
            <a:xfrm rot="16200000">
              <a:off x="5664940" y="1106298"/>
              <a:ext cx="216024" cy="615956"/>
              <a:chOff x="2516603" y="2380996"/>
              <a:chExt cx="216024" cy="615956"/>
            </a:xfrm>
          </p:grpSpPr>
          <p:sp>
            <p:nvSpPr>
              <p:cNvPr id="218" name="모서리가 둥근 직사각형 217"/>
              <p:cNvSpPr/>
              <p:nvPr/>
            </p:nvSpPr>
            <p:spPr>
              <a:xfrm rot="5400000">
                <a:off x="2316637" y="2580962"/>
                <a:ext cx="615956" cy="216024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 rot="5400000" flipH="1">
                <a:off x="2596617" y="2385378"/>
                <a:ext cx="55996" cy="21602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4" name="직사각형 223"/>
            <p:cNvSpPr/>
            <p:nvPr/>
          </p:nvSpPr>
          <p:spPr>
            <a:xfrm flipH="1">
              <a:off x="5309332" y="980728"/>
              <a:ext cx="9361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다이오드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25" name="직사각형 224"/>
            <p:cNvSpPr/>
            <p:nvPr/>
          </p:nvSpPr>
          <p:spPr>
            <a:xfrm flipH="1">
              <a:off x="5346836" y="1473665"/>
              <a:ext cx="9361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solidFill>
                    <a:srgbClr val="FF0000"/>
                  </a:solidFill>
                </a:rPr>
                <a:t>1N4001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26" name="직사각형 225"/>
            <p:cNvSpPr/>
            <p:nvPr/>
          </p:nvSpPr>
          <p:spPr>
            <a:xfrm flipH="1">
              <a:off x="5461732" y="2113111"/>
              <a:ext cx="6944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스위치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27" name="직선 연결선 226"/>
            <p:cNvCxnSpPr/>
            <p:nvPr/>
          </p:nvCxnSpPr>
          <p:spPr>
            <a:xfrm flipV="1">
              <a:off x="4860032" y="1412776"/>
              <a:ext cx="0" cy="133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/>
            <p:cNvCxnSpPr/>
            <p:nvPr/>
          </p:nvCxnSpPr>
          <p:spPr>
            <a:xfrm flipH="1">
              <a:off x="4851430" y="2755050"/>
              <a:ext cx="21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연결선 231"/>
            <p:cNvCxnSpPr/>
            <p:nvPr/>
          </p:nvCxnSpPr>
          <p:spPr>
            <a:xfrm flipH="1">
              <a:off x="2331126" y="4653136"/>
              <a:ext cx="18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232"/>
            <p:cNvCxnSpPr/>
            <p:nvPr/>
          </p:nvCxnSpPr>
          <p:spPr>
            <a:xfrm flipV="1">
              <a:off x="6415330" y="2691668"/>
              <a:ext cx="0" cy="28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/>
            <p:cNvCxnSpPr/>
            <p:nvPr/>
          </p:nvCxnSpPr>
          <p:spPr>
            <a:xfrm flipH="1">
              <a:off x="4547786" y="5482728"/>
              <a:ext cx="18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" name="Picture 2" descr="D:\교과서원고\축구로봇 만들기도면\조정장치\배선도2.png"/>
            <p:cNvPicPr>
              <a:picLocks noChangeAspect="1" noChangeArrowheads="1"/>
            </p:cNvPicPr>
            <p:nvPr/>
          </p:nvPicPr>
          <p:blipFill>
            <a:blip r:embed="rId2" cstate="print"/>
            <a:srcRect l="22088" t="29590" r="59921" b="48713"/>
            <a:stretch>
              <a:fillRect/>
            </a:stretch>
          </p:blipFill>
          <p:spPr bwMode="auto">
            <a:xfrm>
              <a:off x="967100" y="2375883"/>
              <a:ext cx="1116124" cy="837093"/>
            </a:xfrm>
            <a:prstGeom prst="rect">
              <a:avLst/>
            </a:prstGeom>
            <a:noFill/>
          </p:spPr>
        </p:pic>
        <p:cxnSp>
          <p:nvCxnSpPr>
            <p:cNvPr id="236" name="직선 연결선 235"/>
            <p:cNvCxnSpPr/>
            <p:nvPr/>
          </p:nvCxnSpPr>
          <p:spPr>
            <a:xfrm flipH="1">
              <a:off x="2017216" y="2665790"/>
              <a:ext cx="32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/>
            <p:cNvCxnSpPr/>
            <p:nvPr/>
          </p:nvCxnSpPr>
          <p:spPr>
            <a:xfrm flipH="1">
              <a:off x="2022842" y="2858562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/>
            <p:cNvCxnSpPr/>
            <p:nvPr/>
          </p:nvCxnSpPr>
          <p:spPr>
            <a:xfrm flipV="1">
              <a:off x="2331126" y="1431668"/>
              <a:ext cx="0" cy="126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/>
            <p:cNvCxnSpPr/>
            <p:nvPr/>
          </p:nvCxnSpPr>
          <p:spPr>
            <a:xfrm flipV="1">
              <a:off x="2331126" y="2858562"/>
              <a:ext cx="0" cy="18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타원 239"/>
            <p:cNvSpPr/>
            <p:nvPr/>
          </p:nvSpPr>
          <p:spPr>
            <a:xfrm>
              <a:off x="2266256" y="260654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41" name="타원 240"/>
            <p:cNvSpPr/>
            <p:nvPr/>
          </p:nvSpPr>
          <p:spPr>
            <a:xfrm>
              <a:off x="2267744" y="281694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42" name="Line 32"/>
            <p:cNvSpPr>
              <a:spLocks noChangeShapeType="1"/>
            </p:cNvSpPr>
            <p:nvPr/>
          </p:nvSpPr>
          <p:spPr bwMode="auto">
            <a:xfrm rot="1026164" flipV="1">
              <a:off x="6791334" y="1558728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43" name="Line 32"/>
            <p:cNvSpPr>
              <a:spLocks noChangeShapeType="1"/>
            </p:cNvSpPr>
            <p:nvPr/>
          </p:nvSpPr>
          <p:spPr bwMode="auto">
            <a:xfrm rot="1026164" flipV="1">
              <a:off x="6749555" y="1492397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44" name="직사각형 243"/>
            <p:cNvSpPr/>
            <p:nvPr/>
          </p:nvSpPr>
          <p:spPr>
            <a:xfrm flipH="1">
              <a:off x="1187624" y="2132856"/>
              <a:ext cx="6944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건전지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 flipH="1">
              <a:off x="5389724" y="3204350"/>
              <a:ext cx="6944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전동기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46" name="직사각형 245"/>
            <p:cNvSpPr/>
            <p:nvPr/>
          </p:nvSpPr>
          <p:spPr>
            <a:xfrm flipH="1">
              <a:off x="3563888" y="1772816"/>
              <a:ext cx="10081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smtClean="0">
                  <a:solidFill>
                    <a:srgbClr val="FF0000"/>
                  </a:solidFill>
                </a:rPr>
                <a:t>트랜지스터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255604" y="3573016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E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030440" y="3573016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E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211960" y="358164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B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457376" y="358164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B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638896" y="358164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C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390480" y="3581642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C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4857032" y="2780928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ON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234698" y="2780928"/>
              <a:ext cx="463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</a:rPr>
                <a:t>OFF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5" name="Text Box 5"/>
            <p:cNvSpPr txBox="1">
              <a:spLocks noChangeArrowheads="1"/>
            </p:cNvSpPr>
            <p:nvPr/>
          </p:nvSpPr>
          <p:spPr bwMode="auto">
            <a:xfrm>
              <a:off x="6588223" y="1844824"/>
              <a:ext cx="576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dirty="0">
                  <a:solidFill>
                    <a:srgbClr val="FF0000"/>
                  </a:solidFill>
                </a:rPr>
                <a:t>LED</a:t>
              </a:r>
            </a:p>
          </p:txBody>
        </p:sp>
        <p:pic>
          <p:nvPicPr>
            <p:cNvPr id="260" name="_x40569792" descr="EMB00000b0c1179"/>
            <p:cNvPicPr>
              <a:picLocks noChangeAspect="1" noChangeArrowheads="1"/>
            </p:cNvPicPr>
            <p:nvPr/>
          </p:nvPicPr>
          <p:blipFill>
            <a:blip r:embed="rId8" cstate="print"/>
            <a:srcRect t="5280" r="22001" b="41915"/>
            <a:stretch>
              <a:fillRect/>
            </a:stretch>
          </p:blipFill>
          <p:spPr bwMode="auto">
            <a:xfrm>
              <a:off x="6444208" y="2996952"/>
              <a:ext cx="2246650" cy="864096"/>
            </a:xfrm>
            <a:prstGeom prst="rect">
              <a:avLst/>
            </a:prstGeom>
            <a:noFill/>
          </p:spPr>
        </p:pic>
        <p:cxnSp>
          <p:nvCxnSpPr>
            <p:cNvPr id="261" name="직선 연결선 260"/>
            <p:cNvCxnSpPr/>
            <p:nvPr/>
          </p:nvCxnSpPr>
          <p:spPr>
            <a:xfrm flipV="1">
              <a:off x="7167288" y="1412776"/>
              <a:ext cx="0" cy="1836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타원 229"/>
            <p:cNvSpPr/>
            <p:nvPr/>
          </p:nvSpPr>
          <p:spPr>
            <a:xfrm>
              <a:off x="6359086" y="292345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63" name="직선 연결선 262"/>
            <p:cNvCxnSpPr/>
            <p:nvPr/>
          </p:nvCxnSpPr>
          <p:spPr>
            <a:xfrm flipV="1">
              <a:off x="7003020" y="3007114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타원 263"/>
            <p:cNvSpPr/>
            <p:nvPr/>
          </p:nvSpPr>
          <p:spPr>
            <a:xfrm>
              <a:off x="6938150" y="292358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65" name="직선 연결선 264"/>
            <p:cNvCxnSpPr/>
            <p:nvPr/>
          </p:nvCxnSpPr>
          <p:spPr>
            <a:xfrm flipH="1">
              <a:off x="6406784" y="2996952"/>
              <a:ext cx="57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7380312" y="3830851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rgbClr val="FF0000"/>
                  </a:solidFill>
                </a:rPr>
                <a:t>태양전지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487338" y="2469769"/>
              <a:ext cx="334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+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68" name="타원 267"/>
            <p:cNvSpPr/>
            <p:nvPr/>
          </p:nvSpPr>
          <p:spPr>
            <a:xfrm>
              <a:off x="6354948" y="261666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7092280" y="293597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+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70" name="직사각형 269"/>
            <p:cNvSpPr/>
            <p:nvPr/>
          </p:nvSpPr>
          <p:spPr>
            <a:xfrm flipH="1">
              <a:off x="1331640" y="3126123"/>
              <a:ext cx="432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3V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71" name="직사각형 270"/>
            <p:cNvSpPr/>
            <p:nvPr/>
          </p:nvSpPr>
          <p:spPr>
            <a:xfrm flipH="1">
              <a:off x="7596336" y="4013097"/>
              <a:ext cx="432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3V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72" name="직선 연결선 271"/>
            <p:cNvCxnSpPr/>
            <p:nvPr/>
          </p:nvCxnSpPr>
          <p:spPr>
            <a:xfrm flipH="1">
              <a:off x="6588224" y="2797931"/>
              <a:ext cx="54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타원 261"/>
            <p:cNvSpPr/>
            <p:nvPr/>
          </p:nvSpPr>
          <p:spPr>
            <a:xfrm>
              <a:off x="7111044" y="273643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31" name="타원 230"/>
            <p:cNvSpPr/>
            <p:nvPr/>
          </p:nvSpPr>
          <p:spPr>
            <a:xfrm>
              <a:off x="6485608" y="273454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29" name="타원 228"/>
            <p:cNvSpPr/>
            <p:nvPr/>
          </p:nvSpPr>
          <p:spPr>
            <a:xfrm>
              <a:off x="4798162" y="13707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9" name="Line 32"/>
          <p:cNvSpPr>
            <a:spLocks noChangeShapeType="1"/>
          </p:cNvSpPr>
          <p:nvPr/>
        </p:nvSpPr>
        <p:spPr bwMode="auto">
          <a:xfrm rot="4373836">
            <a:off x="8067971" y="3369626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0" name="Line 32"/>
          <p:cNvSpPr>
            <a:spLocks noChangeShapeType="1"/>
          </p:cNvSpPr>
          <p:nvPr/>
        </p:nvSpPr>
        <p:spPr bwMode="auto">
          <a:xfrm rot="4373836">
            <a:off x="8022612" y="3183845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111" name="직선 화살표 연결선 110"/>
          <p:cNvCxnSpPr/>
          <p:nvPr/>
        </p:nvCxnSpPr>
        <p:spPr>
          <a:xfrm flipV="1">
            <a:off x="1979712" y="638106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702128" y="441836"/>
            <a:ext cx="165618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전자식 타입</a:t>
            </a:r>
            <a:endParaRPr lang="ko-KR" altLang="en-US" dirty="0"/>
          </a:p>
        </p:txBody>
      </p:sp>
      <p:cxnSp>
        <p:nvCxnSpPr>
          <p:cNvPr id="114" name="직선 화살표 연결선 113"/>
          <p:cNvCxnSpPr/>
          <p:nvPr/>
        </p:nvCxnSpPr>
        <p:spPr>
          <a:xfrm flipV="1">
            <a:off x="4353640" y="633434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076056" y="437164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자동식</a:t>
            </a:r>
            <a:endParaRPr lang="ko-KR" alt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2719546" y="836712"/>
            <a:ext cx="16561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배선도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1711434" y="2743756"/>
            <a:ext cx="360058" cy="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1709098" y="3212976"/>
            <a:ext cx="360058" cy="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_</a:t>
            </a:r>
            <a:endParaRPr lang="en-US" altLang="ko-KR" dirty="0"/>
          </a:p>
        </p:txBody>
      </p:sp>
      <p:sp>
        <p:nvSpPr>
          <p:cNvPr id="121" name="Rectangle 2"/>
          <p:cNvSpPr txBox="1">
            <a:spLocks noChangeArrowheads="1"/>
          </p:cNvSpPr>
          <p:nvPr/>
        </p:nvSpPr>
        <p:spPr>
          <a:xfrm>
            <a:off x="467544" y="404664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회로도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9" name="Picture 3" descr="C:\Users\user-77\Desktop\구미\본체3.png"/>
          <p:cNvPicPr>
            <a:picLocks noChangeAspect="1" noChangeArrowheads="1"/>
          </p:cNvPicPr>
          <p:nvPr/>
        </p:nvPicPr>
        <p:blipFill>
          <a:blip r:embed="rId9" cstate="print"/>
          <a:srcRect l="32675" t="24171" r="29525" b="17284"/>
          <a:stretch>
            <a:fillRect/>
          </a:stretch>
        </p:blipFill>
        <p:spPr bwMode="auto">
          <a:xfrm>
            <a:off x="6539543" y="0"/>
            <a:ext cx="2604457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1"/>
          <p:cNvGrpSpPr>
            <a:grpSpLocks/>
          </p:cNvGrpSpPr>
          <p:nvPr/>
        </p:nvGrpSpPr>
        <p:grpSpPr bwMode="auto">
          <a:xfrm>
            <a:off x="1350963" y="1536700"/>
            <a:ext cx="6661150" cy="4629150"/>
            <a:chOff x="1351466" y="836712"/>
            <a:chExt cx="6660818" cy="4628257"/>
          </a:xfrm>
        </p:grpSpPr>
        <p:sp>
          <p:nvSpPr>
            <p:cNvPr id="105" name="타원 104"/>
            <p:cNvSpPr/>
            <p:nvPr/>
          </p:nvSpPr>
          <p:spPr>
            <a:xfrm>
              <a:off x="2596004" y="3869840"/>
              <a:ext cx="663542" cy="7920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2293" name="Picture 9" descr="sym_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2605062" y="4145354"/>
              <a:ext cx="634044" cy="300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" name="직선 연결선 51"/>
            <p:cNvCxnSpPr/>
            <p:nvPr/>
          </p:nvCxnSpPr>
          <p:spPr>
            <a:xfrm flipV="1">
              <a:off x="4340579" y="3249247"/>
              <a:ext cx="0" cy="539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5" name="Picture 9" descr="sym_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2605062" y="2241614"/>
              <a:ext cx="634044" cy="300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직선 연결선 52"/>
            <p:cNvCxnSpPr/>
            <p:nvPr/>
          </p:nvCxnSpPr>
          <p:spPr>
            <a:xfrm flipV="1">
              <a:off x="2924600" y="2604846"/>
              <a:ext cx="0" cy="1404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7" name="Picture 3" descr="sym_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737329" y="2770824"/>
              <a:ext cx="669775" cy="40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그룹 27"/>
            <p:cNvGrpSpPr/>
            <p:nvPr/>
          </p:nvGrpSpPr>
          <p:grpSpPr>
            <a:xfrm>
              <a:off x="3258373" y="3212976"/>
              <a:ext cx="720080" cy="648072"/>
              <a:chOff x="1021300" y="3356992"/>
              <a:chExt cx="801688" cy="698500"/>
            </a:xfrm>
            <a:solidFill>
              <a:schemeClr val="bg1"/>
            </a:solidFill>
          </p:grpSpPr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 rot="10800000" flipH="1" flipV="1">
                <a:off x="1115616" y="3356992"/>
                <a:ext cx="707372" cy="6985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 rot="10800000" flipH="1" flipV="1">
                <a:off x="1351407" y="3450125"/>
                <a:ext cx="0" cy="51223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9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1021300" y="3682959"/>
                <a:ext cx="33010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0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351407" y="3403559"/>
                <a:ext cx="282949" cy="18626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rot="10800000" flipH="1" flipV="1">
                <a:off x="1351407" y="3822659"/>
                <a:ext cx="282949" cy="18626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cxnSp>
          <p:nvCxnSpPr>
            <p:cNvPr id="63" name="직선 연결선 62"/>
            <p:cNvCxnSpPr/>
            <p:nvPr/>
          </p:nvCxnSpPr>
          <p:spPr>
            <a:xfrm flipV="1">
              <a:off x="2191211" y="1541426"/>
              <a:ext cx="47527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V="1">
              <a:off x="2195974" y="5169751"/>
              <a:ext cx="2087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V="1">
              <a:off x="2915075" y="1539839"/>
              <a:ext cx="0" cy="576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V="1">
              <a:off x="6931250" y="1555711"/>
              <a:ext cx="0" cy="115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V="1">
              <a:off x="6932838" y="3139731"/>
              <a:ext cx="0" cy="863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flipV="1">
              <a:off x="6067693" y="1525554"/>
              <a:ext cx="0" cy="24839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flipV="1">
              <a:off x="3780220" y="3830159"/>
              <a:ext cx="0" cy="215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6" name="Line 32"/>
            <p:cNvSpPr>
              <a:spLocks noChangeShapeType="1"/>
            </p:cNvSpPr>
            <p:nvPr/>
          </p:nvSpPr>
          <p:spPr bwMode="auto">
            <a:xfrm rot="1026164" flipV="1">
              <a:off x="6337911" y="2768994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7" name="Line 32"/>
            <p:cNvSpPr>
              <a:spLocks noChangeShapeType="1"/>
            </p:cNvSpPr>
            <p:nvPr/>
          </p:nvSpPr>
          <p:spPr bwMode="auto">
            <a:xfrm rot="1026164" flipV="1">
              <a:off x="6292555" y="2655257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8" name="Oval 65"/>
            <p:cNvSpPr>
              <a:spLocks noChangeArrowheads="1"/>
            </p:cNvSpPr>
            <p:nvPr/>
          </p:nvSpPr>
          <p:spPr bwMode="auto">
            <a:xfrm>
              <a:off x="2891676" y="3459515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09" name="Oval 65"/>
            <p:cNvSpPr>
              <a:spLocks noChangeArrowheads="1"/>
            </p:cNvSpPr>
            <p:nvPr/>
          </p:nvSpPr>
          <p:spPr bwMode="auto">
            <a:xfrm>
              <a:off x="4956750" y="1492711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10" name="Oval 65"/>
            <p:cNvSpPr>
              <a:spLocks noChangeArrowheads="1"/>
            </p:cNvSpPr>
            <p:nvPr/>
          </p:nvSpPr>
          <p:spPr bwMode="auto">
            <a:xfrm>
              <a:off x="4299734" y="3206154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11" name="Oval 65"/>
            <p:cNvSpPr>
              <a:spLocks noChangeArrowheads="1"/>
            </p:cNvSpPr>
            <p:nvPr/>
          </p:nvSpPr>
          <p:spPr bwMode="auto">
            <a:xfrm>
              <a:off x="6028466" y="150055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12" name="Oval 65"/>
            <p:cNvSpPr>
              <a:spLocks noChangeArrowheads="1"/>
            </p:cNvSpPr>
            <p:nvPr/>
          </p:nvSpPr>
          <p:spPr bwMode="auto">
            <a:xfrm>
              <a:off x="2875910" y="1499533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2764271" y="5271331"/>
              <a:ext cx="2873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2792844" y="5322167"/>
              <a:ext cx="2158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2842404" y="5387636"/>
              <a:ext cx="1444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6" name="Oval 65"/>
            <p:cNvSpPr>
              <a:spLocks noChangeArrowheads="1"/>
            </p:cNvSpPr>
            <p:nvPr/>
          </p:nvSpPr>
          <p:spPr bwMode="auto">
            <a:xfrm>
              <a:off x="2875910" y="5111652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17" name="Text Box 5"/>
            <p:cNvSpPr txBox="1">
              <a:spLocks noChangeArrowheads="1"/>
            </p:cNvSpPr>
            <p:nvPr/>
          </p:nvSpPr>
          <p:spPr bwMode="auto">
            <a:xfrm>
              <a:off x="5436096" y="2483604"/>
              <a:ext cx="7487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/>
                <a:t>LED</a:t>
              </a:r>
            </a:p>
          </p:txBody>
        </p:sp>
        <p:sp>
          <p:nvSpPr>
            <p:cNvPr id="12318" name="Text Box 5"/>
            <p:cNvSpPr txBox="1">
              <a:spLocks noChangeArrowheads="1"/>
            </p:cNvSpPr>
            <p:nvPr/>
          </p:nvSpPr>
          <p:spPr bwMode="auto">
            <a:xfrm>
              <a:off x="4499992" y="4149080"/>
              <a:ext cx="10081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/>
                <a:t>TR</a:t>
              </a:r>
              <a:br>
                <a:rPr lang="en-US" altLang="ko-KR"/>
              </a:br>
              <a:r>
                <a:rPr lang="en-US" altLang="ko-KR"/>
                <a:t>D227X2</a:t>
              </a:r>
            </a:p>
          </p:txBody>
        </p:sp>
        <p:sp>
          <p:nvSpPr>
            <p:cNvPr id="12319" name="직사각형 29"/>
            <p:cNvSpPr>
              <a:spLocks noChangeArrowheads="1"/>
            </p:cNvSpPr>
            <p:nvPr/>
          </p:nvSpPr>
          <p:spPr bwMode="auto">
            <a:xfrm>
              <a:off x="3092693" y="2174087"/>
              <a:ext cx="5790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>
                  <a:sym typeface="Symbol" pitchFamily="18" charset="2"/>
                </a:rPr>
                <a:t>1K</a:t>
              </a:r>
              <a:r>
                <a:rPr lang="el-GR" altLang="ko-KR" sz="1600">
                  <a:latin typeface="맑은 고딕" pitchFamily="50" charset="-127"/>
                  <a:ea typeface="맑은 고딕" pitchFamily="50" charset="-127"/>
                  <a:sym typeface="Symbol" pitchFamily="18" charset="2"/>
                </a:rPr>
                <a:t>Ω</a:t>
              </a:r>
              <a:endParaRPr lang="ko-KR" altLang="en-US" sz="1600"/>
            </a:p>
          </p:txBody>
        </p:sp>
        <p:sp>
          <p:nvSpPr>
            <p:cNvPr id="12320" name="Text Box 5"/>
            <p:cNvSpPr txBox="1">
              <a:spLocks noChangeArrowheads="1"/>
            </p:cNvSpPr>
            <p:nvPr/>
          </p:nvSpPr>
          <p:spPr bwMode="auto">
            <a:xfrm>
              <a:off x="3707904" y="292494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/>
                <a:t>C</a:t>
              </a:r>
            </a:p>
          </p:txBody>
        </p:sp>
        <p:sp>
          <p:nvSpPr>
            <p:cNvPr id="12321" name="Text Box 5"/>
            <p:cNvSpPr txBox="1">
              <a:spLocks noChangeArrowheads="1"/>
            </p:cNvSpPr>
            <p:nvPr/>
          </p:nvSpPr>
          <p:spPr bwMode="auto">
            <a:xfrm>
              <a:off x="3995936" y="4386590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/>
                <a:t>E</a:t>
              </a:r>
            </a:p>
          </p:txBody>
        </p:sp>
        <p:sp>
          <p:nvSpPr>
            <p:cNvPr id="12322" name="Text Box 5"/>
            <p:cNvSpPr txBox="1">
              <a:spLocks noChangeArrowheads="1"/>
            </p:cNvSpPr>
            <p:nvPr/>
          </p:nvSpPr>
          <p:spPr bwMode="auto">
            <a:xfrm>
              <a:off x="3046445" y="3501008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/>
                <a:t>B</a:t>
              </a:r>
            </a:p>
          </p:txBody>
        </p:sp>
        <p:sp>
          <p:nvSpPr>
            <p:cNvPr id="12323" name="직사각형 44"/>
            <p:cNvSpPr>
              <a:spLocks noChangeArrowheads="1"/>
            </p:cNvSpPr>
            <p:nvPr/>
          </p:nvSpPr>
          <p:spPr bwMode="auto">
            <a:xfrm>
              <a:off x="7168014" y="2916233"/>
              <a:ext cx="844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sym typeface="Symbol" pitchFamily="18" charset="2"/>
                </a:rPr>
                <a:t>Solar</a:t>
              </a:r>
            </a:p>
            <a:p>
              <a:r>
                <a:rPr lang="en-US" altLang="ko-KR" sz="1600">
                  <a:sym typeface="Symbol" pitchFamily="18" charset="2"/>
                </a:rPr>
                <a:t>Battery</a:t>
              </a:r>
              <a:endParaRPr lang="ko-KR" altLang="en-US" sz="1600"/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6743934" y="2736583"/>
              <a:ext cx="360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6728060" y="3011167"/>
              <a:ext cx="360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6812194" y="2836576"/>
              <a:ext cx="2158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824893" y="3127033"/>
              <a:ext cx="2158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8" name="Text Box 5"/>
            <p:cNvSpPr txBox="1">
              <a:spLocks noChangeArrowheads="1"/>
            </p:cNvSpPr>
            <p:nvPr/>
          </p:nvSpPr>
          <p:spPr bwMode="auto">
            <a:xfrm>
              <a:off x="6600545" y="2391084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/>
                <a:t>+</a:t>
              </a:r>
            </a:p>
          </p:txBody>
        </p:sp>
        <p:sp>
          <p:nvSpPr>
            <p:cNvPr id="12329" name="Text Box 5"/>
            <p:cNvSpPr txBox="1">
              <a:spLocks noChangeArrowheads="1"/>
            </p:cNvSpPr>
            <p:nvPr/>
          </p:nvSpPr>
          <p:spPr bwMode="auto">
            <a:xfrm>
              <a:off x="2988244" y="5157192"/>
              <a:ext cx="6042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dirty="0"/>
                <a:t>GND</a:t>
              </a:r>
            </a:p>
          </p:txBody>
        </p:sp>
        <p:sp>
          <p:nvSpPr>
            <p:cNvPr id="12330" name="직사각형 91"/>
            <p:cNvSpPr>
              <a:spLocks noChangeArrowheads="1"/>
            </p:cNvSpPr>
            <p:nvPr/>
          </p:nvSpPr>
          <p:spPr bwMode="auto">
            <a:xfrm>
              <a:off x="1351466" y="3060249"/>
              <a:ext cx="844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ym typeface="Symbol" pitchFamily="18" charset="2"/>
                </a:rPr>
                <a:t>3V</a:t>
              </a:r>
            </a:p>
            <a:p>
              <a:r>
                <a:rPr lang="en-US" altLang="ko-KR" sz="1600" dirty="0">
                  <a:sym typeface="Symbol" pitchFamily="18" charset="2"/>
                </a:rPr>
                <a:t>Battery</a:t>
              </a:r>
              <a:endParaRPr lang="ko-KR" altLang="en-US" sz="1600" dirty="0"/>
            </a:p>
          </p:txBody>
        </p:sp>
        <p:sp>
          <p:nvSpPr>
            <p:cNvPr id="12331" name="Line 32"/>
            <p:cNvSpPr>
              <a:spLocks noChangeShapeType="1"/>
            </p:cNvSpPr>
            <p:nvPr/>
          </p:nvSpPr>
          <p:spPr bwMode="auto">
            <a:xfrm rot="4373836">
              <a:off x="7328619" y="2686254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2" name="Line 32"/>
            <p:cNvSpPr>
              <a:spLocks noChangeShapeType="1"/>
            </p:cNvSpPr>
            <p:nvPr/>
          </p:nvSpPr>
          <p:spPr bwMode="auto">
            <a:xfrm rot="4373836">
              <a:off x="7283263" y="2500509"/>
              <a:ext cx="89134" cy="248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" name="그룹 27"/>
            <p:cNvGrpSpPr/>
            <p:nvPr/>
          </p:nvGrpSpPr>
          <p:grpSpPr>
            <a:xfrm>
              <a:off x="3764146" y="3732798"/>
              <a:ext cx="720080" cy="648072"/>
              <a:chOff x="1021300" y="3356992"/>
              <a:chExt cx="801688" cy="698500"/>
            </a:xfrm>
            <a:solidFill>
              <a:schemeClr val="bg1"/>
            </a:solidFill>
          </p:grpSpPr>
          <p:sp>
            <p:nvSpPr>
              <p:cNvPr id="97" name="Oval 16"/>
              <p:cNvSpPr>
                <a:spLocks noChangeArrowheads="1"/>
              </p:cNvSpPr>
              <p:nvPr/>
            </p:nvSpPr>
            <p:spPr bwMode="auto">
              <a:xfrm rot="10800000" flipH="1" flipV="1">
                <a:off x="1115616" y="3356992"/>
                <a:ext cx="707372" cy="6985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8" name="Line 17"/>
              <p:cNvSpPr>
                <a:spLocks noChangeShapeType="1"/>
              </p:cNvSpPr>
              <p:nvPr/>
            </p:nvSpPr>
            <p:spPr bwMode="auto">
              <a:xfrm rot="10800000" flipH="1" flipV="1">
                <a:off x="1351407" y="3450125"/>
                <a:ext cx="0" cy="51223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9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1021300" y="3682959"/>
                <a:ext cx="33010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0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351407" y="3403559"/>
                <a:ext cx="282949" cy="18626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1" name="Line 21"/>
              <p:cNvSpPr>
                <a:spLocks noChangeShapeType="1"/>
              </p:cNvSpPr>
              <p:nvPr/>
            </p:nvSpPr>
            <p:spPr bwMode="auto">
              <a:xfrm rot="10800000" flipH="1" flipV="1">
                <a:off x="1351407" y="3822659"/>
                <a:ext cx="282949" cy="18626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cxnSp>
          <p:nvCxnSpPr>
            <p:cNvPr id="103" name="직선 연결선 102"/>
            <p:cNvCxnSpPr/>
            <p:nvPr/>
          </p:nvCxnSpPr>
          <p:spPr>
            <a:xfrm flipV="1">
              <a:off x="5015233" y="2204873"/>
              <a:ext cx="3238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flipV="1">
              <a:off x="2919838" y="3517483"/>
              <a:ext cx="3603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 flipV="1">
              <a:off x="2915075" y="4509478"/>
              <a:ext cx="0" cy="75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>
              <a:off x="2027707" y="2888954"/>
              <a:ext cx="3587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2011833" y="3163538"/>
              <a:ext cx="3587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>
              <a:off x="2094379" y="2988947"/>
              <a:ext cx="2158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2107078" y="3279404"/>
              <a:ext cx="21588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41" name="Text Box 5"/>
            <p:cNvSpPr txBox="1">
              <a:spLocks noChangeArrowheads="1"/>
            </p:cNvSpPr>
            <p:nvPr/>
          </p:nvSpPr>
          <p:spPr bwMode="auto">
            <a:xfrm>
              <a:off x="1882994" y="2543484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/>
                <a:t>+</a:t>
              </a:r>
            </a:p>
          </p:txBody>
        </p:sp>
        <p:cxnSp>
          <p:nvCxnSpPr>
            <p:cNvPr id="112" name="직선 연결선 111"/>
            <p:cNvCxnSpPr/>
            <p:nvPr/>
          </p:nvCxnSpPr>
          <p:spPr>
            <a:xfrm flipV="1">
              <a:off x="2195974" y="1525554"/>
              <a:ext cx="0" cy="13316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2195974" y="3292101"/>
              <a:ext cx="0" cy="18713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V="1">
              <a:off x="4283432" y="4365044"/>
              <a:ext cx="0" cy="792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flipV="1">
              <a:off x="4319943" y="3254009"/>
              <a:ext cx="3238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타원 115"/>
            <p:cNvSpPr/>
            <p:nvPr/>
          </p:nvSpPr>
          <p:spPr>
            <a:xfrm>
              <a:off x="4932687" y="1917591"/>
              <a:ext cx="142868" cy="142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7" name="타원 116"/>
            <p:cNvSpPr/>
            <p:nvPr/>
          </p:nvSpPr>
          <p:spPr>
            <a:xfrm>
              <a:off x="4940624" y="2149322"/>
              <a:ext cx="144456" cy="1428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8" name="타원 117"/>
            <p:cNvSpPr/>
            <p:nvPr/>
          </p:nvSpPr>
          <p:spPr>
            <a:xfrm>
              <a:off x="4940624" y="2365180"/>
              <a:ext cx="144456" cy="142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19" name="직선 연결선 118"/>
            <p:cNvCxnSpPr/>
            <p:nvPr/>
          </p:nvCxnSpPr>
          <p:spPr>
            <a:xfrm flipV="1">
              <a:off x="5004121" y="1541426"/>
              <a:ext cx="0" cy="3952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flipV="1">
              <a:off x="4881890" y="1995363"/>
              <a:ext cx="0" cy="215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flipV="1">
              <a:off x="3813555" y="3254009"/>
              <a:ext cx="5397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124"/>
            <p:cNvGrpSpPr>
              <a:grpSpLocks/>
            </p:cNvGrpSpPr>
            <p:nvPr/>
          </p:nvGrpSpPr>
          <p:grpSpPr bwMode="auto">
            <a:xfrm>
              <a:off x="5012992" y="2924944"/>
              <a:ext cx="648072" cy="792088"/>
              <a:chOff x="5220072" y="2276872"/>
              <a:chExt cx="648072" cy="79208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5220725" y="2348811"/>
                <a:ext cx="647668" cy="6491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5388992" y="2277387"/>
                <a:ext cx="288911" cy="714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5415978" y="2997973"/>
                <a:ext cx="287323" cy="714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126" name="직선 연결선 125"/>
            <p:cNvCxnSpPr/>
            <p:nvPr/>
          </p:nvCxnSpPr>
          <p:spPr>
            <a:xfrm flipV="1">
              <a:off x="4627903" y="3238137"/>
              <a:ext cx="0" cy="792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 flipV="1">
              <a:off x="4639014" y="4004751"/>
              <a:ext cx="23049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 flipV="1">
              <a:off x="5339067" y="3644458"/>
              <a:ext cx="0" cy="360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 flipV="1">
              <a:off x="5323193" y="2204873"/>
              <a:ext cx="0" cy="75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57" name="Oval 65"/>
            <p:cNvSpPr>
              <a:spLocks noChangeArrowheads="1"/>
            </p:cNvSpPr>
            <p:nvPr/>
          </p:nvSpPr>
          <p:spPr bwMode="auto">
            <a:xfrm>
              <a:off x="5292080" y="3957766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58" name="Oval 65"/>
            <p:cNvSpPr>
              <a:spLocks noChangeArrowheads="1"/>
            </p:cNvSpPr>
            <p:nvPr/>
          </p:nvSpPr>
          <p:spPr bwMode="auto">
            <a:xfrm>
              <a:off x="6021104" y="396458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359" name="직사각형 131"/>
            <p:cNvSpPr>
              <a:spLocks noChangeArrowheads="1"/>
            </p:cNvSpPr>
            <p:nvPr/>
          </p:nvSpPr>
          <p:spPr bwMode="auto">
            <a:xfrm>
              <a:off x="3048876" y="4509120"/>
              <a:ext cx="5950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ym typeface="Symbol" pitchFamily="18" charset="2"/>
                </a:rPr>
                <a:t>CdS</a:t>
              </a:r>
              <a:endParaRPr lang="ko-KR" altLang="en-US"/>
            </a:p>
          </p:txBody>
        </p:sp>
        <p:sp>
          <p:nvSpPr>
            <p:cNvPr id="12360" name="직사각형 132"/>
            <p:cNvSpPr>
              <a:spLocks noChangeArrowheads="1"/>
            </p:cNvSpPr>
            <p:nvPr/>
          </p:nvSpPr>
          <p:spPr bwMode="auto">
            <a:xfrm>
              <a:off x="5016095" y="3137744"/>
              <a:ext cx="6299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>
                  <a:sym typeface="Symbol" pitchFamily="18" charset="2"/>
                </a:rPr>
                <a:t>MOT</a:t>
              </a:r>
              <a:endParaRPr lang="ko-KR" altLang="en-US" sz="1600"/>
            </a:p>
          </p:txBody>
        </p:sp>
        <p:sp>
          <p:nvSpPr>
            <p:cNvPr id="12361" name="직사각형 133"/>
            <p:cNvSpPr>
              <a:spLocks noChangeArrowheads="1"/>
            </p:cNvSpPr>
            <p:nvPr/>
          </p:nvSpPr>
          <p:spPr bwMode="auto">
            <a:xfrm>
              <a:off x="4324308" y="201355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>
                  <a:sym typeface="Symbol" pitchFamily="18" charset="2"/>
                </a:rPr>
                <a:t>SW</a:t>
              </a:r>
              <a:endParaRPr lang="ko-KR" altLang="en-US" sz="1600"/>
            </a:p>
          </p:txBody>
        </p:sp>
        <p:sp>
          <p:nvSpPr>
            <p:cNvPr id="12362" name="Text Box 5"/>
            <p:cNvSpPr txBox="1">
              <a:spLocks noChangeArrowheads="1"/>
            </p:cNvSpPr>
            <p:nvPr/>
          </p:nvSpPr>
          <p:spPr bwMode="auto">
            <a:xfrm>
              <a:off x="4427984" y="1628800"/>
              <a:ext cx="748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dirty="0"/>
                <a:t>ON</a:t>
              </a:r>
            </a:p>
          </p:txBody>
        </p:sp>
        <p:sp>
          <p:nvSpPr>
            <p:cNvPr id="12363" name="Text Box 5"/>
            <p:cNvSpPr txBox="1">
              <a:spLocks noChangeArrowheads="1"/>
            </p:cNvSpPr>
            <p:nvPr/>
          </p:nvSpPr>
          <p:spPr bwMode="auto">
            <a:xfrm>
              <a:off x="4508936" y="2473151"/>
              <a:ext cx="748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/>
                <a:t>OFF</a:t>
              </a:r>
            </a:p>
          </p:txBody>
        </p:sp>
        <p:grpSp>
          <p:nvGrpSpPr>
            <p:cNvPr id="6" name="그룹 139"/>
            <p:cNvGrpSpPr>
              <a:grpSpLocks/>
            </p:cNvGrpSpPr>
            <p:nvPr/>
          </p:nvGrpSpPr>
          <p:grpSpPr bwMode="auto">
            <a:xfrm rot="-5400000">
              <a:off x="5367515" y="1425147"/>
              <a:ext cx="288000" cy="231790"/>
              <a:chOff x="7636812" y="1036970"/>
              <a:chExt cx="288000" cy="231790"/>
            </a:xfrm>
          </p:grpSpPr>
          <p:sp>
            <p:nvSpPr>
              <p:cNvPr id="137" name="이등변 삼각형 136"/>
              <p:cNvSpPr/>
              <p:nvPr/>
            </p:nvSpPr>
            <p:spPr>
              <a:xfrm>
                <a:off x="7667737" y="1053438"/>
                <a:ext cx="215858" cy="2158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cxnSp>
            <p:nvCxnSpPr>
              <p:cNvPr id="139" name="직선 연결선 138"/>
              <p:cNvCxnSpPr/>
              <p:nvPr/>
            </p:nvCxnSpPr>
            <p:spPr>
              <a:xfrm>
                <a:off x="7637580" y="1037563"/>
                <a:ext cx="2872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65" name="Text Box 5"/>
            <p:cNvSpPr txBox="1">
              <a:spLocks noChangeArrowheads="1"/>
            </p:cNvSpPr>
            <p:nvPr/>
          </p:nvSpPr>
          <p:spPr bwMode="auto">
            <a:xfrm>
              <a:off x="5148064" y="836712"/>
              <a:ext cx="10081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/>
                <a:t>DIODE</a:t>
              </a:r>
              <a:br>
                <a:rPr lang="en-US" altLang="ko-KR"/>
              </a:br>
              <a:r>
                <a:rPr lang="en-US" altLang="ko-KR"/>
                <a:t>1N4001</a:t>
              </a:r>
            </a:p>
          </p:txBody>
        </p:sp>
      </p:grpSp>
      <p:sp>
        <p:nvSpPr>
          <p:cNvPr id="93" name="Line 32"/>
          <p:cNvSpPr>
            <a:spLocks noChangeShapeType="1"/>
          </p:cNvSpPr>
          <p:nvPr/>
        </p:nvSpPr>
        <p:spPr bwMode="auto">
          <a:xfrm rot="17226164" flipH="1">
            <a:off x="2379339" y="4464017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4" name="Line 32"/>
          <p:cNvSpPr>
            <a:spLocks noChangeShapeType="1"/>
          </p:cNvSpPr>
          <p:nvPr/>
        </p:nvSpPr>
        <p:spPr bwMode="auto">
          <a:xfrm rot="17226164" flipH="1">
            <a:off x="2326894" y="4616417"/>
            <a:ext cx="89151" cy="248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7" name="그룹 124"/>
          <p:cNvGrpSpPr/>
          <p:nvPr/>
        </p:nvGrpSpPr>
        <p:grpSpPr>
          <a:xfrm>
            <a:off x="6412718" y="4941168"/>
            <a:ext cx="653094" cy="1432807"/>
            <a:chOff x="6412718" y="4941168"/>
            <a:chExt cx="653094" cy="1432807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5241" t="32324" r="36514" b="16008"/>
            <a:stretch>
              <a:fillRect/>
            </a:stretch>
          </p:blipFill>
          <p:spPr bwMode="auto">
            <a:xfrm>
              <a:off x="6466947" y="4941168"/>
              <a:ext cx="55332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412718" y="6028641"/>
              <a:ext cx="360058" cy="33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/>
                <a:t>E</a:t>
              </a:r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6560070" y="6035356"/>
              <a:ext cx="360058" cy="33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 smtClean="0"/>
                <a:t>B</a:t>
              </a:r>
              <a:endParaRPr lang="en-US" altLang="ko-KR" sz="1600" dirty="0"/>
            </a:p>
          </p:txBody>
        </p:sp>
        <p:sp>
          <p:nvSpPr>
            <p:cNvPr id="111" name="Text Box 5"/>
            <p:cNvSpPr txBox="1">
              <a:spLocks noChangeArrowheads="1"/>
            </p:cNvSpPr>
            <p:nvPr/>
          </p:nvSpPr>
          <p:spPr bwMode="auto">
            <a:xfrm>
              <a:off x="6705754" y="6035356"/>
              <a:ext cx="360058" cy="33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 smtClean="0"/>
                <a:t>C</a:t>
              </a:r>
              <a:endParaRPr lang="en-US" altLang="ko-KR" sz="1600" dirty="0"/>
            </a:p>
          </p:txBody>
        </p:sp>
      </p:grpSp>
      <p:pic>
        <p:nvPicPr>
          <p:cNvPr id="130" name="Picture 7" descr="http://2.bp.blogspot.com/-7tmfBgSEDMM/TnNTOPU6gtI/AAAAAAAAA5Y/A-i97OOmbL0/s200/LD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37839">
            <a:off x="611830" y="4581128"/>
            <a:ext cx="1295874" cy="1400944"/>
          </a:xfrm>
          <a:prstGeom prst="rect">
            <a:avLst/>
          </a:prstGeom>
          <a:noFill/>
        </p:spPr>
      </p:pic>
      <p:cxnSp>
        <p:nvCxnSpPr>
          <p:cNvPr id="125" name="직선 화살표 연결선 124"/>
          <p:cNvCxnSpPr/>
          <p:nvPr/>
        </p:nvCxnSpPr>
        <p:spPr>
          <a:xfrm flipV="1">
            <a:off x="2193400" y="792584"/>
            <a:ext cx="7200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915816" y="596314"/>
            <a:ext cx="129614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회로기호</a:t>
            </a:r>
            <a:endParaRPr lang="ko-KR" altLang="en-US" dirty="0"/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>
          <a:xfrm>
            <a:off x="683568" y="548680"/>
            <a:ext cx="1512168" cy="432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회로도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511</Words>
  <Application>Microsoft Office PowerPoint</Application>
  <PresentationFormat>화면 슬라이드 쇼(4:3)</PresentationFormat>
  <Paragraphs>197</Paragraphs>
  <Slides>21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모형 하이브리드 카 만들기</vt:lpstr>
      <vt:lpstr>PowerPoint 프레젠테이션</vt:lpstr>
      <vt:lpstr>PowerPoint 프레젠테이션</vt:lpstr>
      <vt:lpstr>PowerPoint 프레젠테이션</vt:lpstr>
      <vt:lpstr>PowerPoint 프레젠테이션</vt:lpstr>
      <vt:lpstr>부품 리스트(연수용)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Solar Energy – A Bright Idea!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하이브리드 카 만들기</dc:title>
  <dc:creator>user-77</dc:creator>
  <cp:lastModifiedBy>Windows 사용자</cp:lastModifiedBy>
  <cp:revision>132</cp:revision>
  <dcterms:created xsi:type="dcterms:W3CDTF">2012-07-30T00:52:47Z</dcterms:created>
  <dcterms:modified xsi:type="dcterms:W3CDTF">2019-01-25T04:03:35Z</dcterms:modified>
</cp:coreProperties>
</file>